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0B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89" autoAdjust="0"/>
    <p:restoredTop sz="96327"/>
  </p:normalViewPr>
  <p:slideViewPr>
    <p:cSldViewPr snapToGrid="0">
      <p:cViewPr varScale="1">
        <p:scale>
          <a:sx n="25" d="100"/>
          <a:sy n="25" d="100"/>
        </p:scale>
        <p:origin x="250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75BB8-1104-3548-8332-342167726631}" type="datetimeFigureOut">
              <a:rPr lang="en-US" smtClean="0"/>
              <a:t>6/19/25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AFBF9-A6B7-6C44-96A1-5832E20F4C97}" type="slidenum">
              <a:rPr lang="en-US" smtClean="0"/>
              <a:t>‹#›</a:t>
            </a:fld>
            <a:endParaRPr lang="en-US"/>
          </a:p>
        </p:txBody>
      </p:sp>
    </p:spTree>
    <p:extLst>
      <p:ext uri="{BB962C8B-B14F-4D97-AF65-F5344CB8AC3E}">
        <p14:creationId xmlns:p14="http://schemas.microsoft.com/office/powerpoint/2010/main" val="499146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EAFBF9-A6B7-6C44-96A1-5832E20F4C97}" type="slidenum">
              <a:rPr lang="en-US" smtClean="0"/>
              <a:t>1</a:t>
            </a:fld>
            <a:endParaRPr lang="en-US"/>
          </a:p>
        </p:txBody>
      </p:sp>
    </p:spTree>
    <p:extLst>
      <p:ext uri="{BB962C8B-B14F-4D97-AF65-F5344CB8AC3E}">
        <p14:creationId xmlns:p14="http://schemas.microsoft.com/office/powerpoint/2010/main" val="1288427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678080-24FD-4FFC-A699-80D12E84CC6A}" type="datetimeFigureOut">
              <a:rPr lang="en-US" smtClean="0"/>
              <a:t>6/19/25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34987-F4A9-4A86-B8EA-8C7DDFE861D5}" type="slidenum">
              <a:rPr lang="en-US" smtClean="0"/>
              <a:t>‹#›</a:t>
            </a:fld>
            <a:endParaRPr lang="en-US"/>
          </a:p>
        </p:txBody>
      </p:sp>
    </p:spTree>
    <p:extLst>
      <p:ext uri="{BB962C8B-B14F-4D97-AF65-F5344CB8AC3E}">
        <p14:creationId xmlns:p14="http://schemas.microsoft.com/office/powerpoint/2010/main" val="137996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78080-24FD-4FFC-A699-80D12E84CC6A}" type="datetimeFigureOut">
              <a:rPr lang="en-US" smtClean="0"/>
              <a:t>6/19/25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34987-F4A9-4A86-B8EA-8C7DDFE861D5}" type="slidenum">
              <a:rPr lang="en-US" smtClean="0"/>
              <a:t>‹#›</a:t>
            </a:fld>
            <a:endParaRPr lang="en-US"/>
          </a:p>
        </p:txBody>
      </p:sp>
    </p:spTree>
    <p:extLst>
      <p:ext uri="{BB962C8B-B14F-4D97-AF65-F5344CB8AC3E}">
        <p14:creationId xmlns:p14="http://schemas.microsoft.com/office/powerpoint/2010/main" val="3841120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78080-24FD-4FFC-A699-80D12E84CC6A}" type="datetimeFigureOut">
              <a:rPr lang="en-US" smtClean="0"/>
              <a:t>6/19/25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34987-F4A9-4A86-B8EA-8C7DDFE861D5}" type="slidenum">
              <a:rPr lang="en-US" smtClean="0"/>
              <a:t>‹#›</a:t>
            </a:fld>
            <a:endParaRPr lang="en-US"/>
          </a:p>
        </p:txBody>
      </p:sp>
    </p:spTree>
    <p:extLst>
      <p:ext uri="{BB962C8B-B14F-4D97-AF65-F5344CB8AC3E}">
        <p14:creationId xmlns:p14="http://schemas.microsoft.com/office/powerpoint/2010/main" val="13862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78080-24FD-4FFC-A699-80D12E84CC6A}" type="datetimeFigureOut">
              <a:rPr lang="en-US" smtClean="0"/>
              <a:t>6/19/25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34987-F4A9-4A86-B8EA-8C7DDFE861D5}" type="slidenum">
              <a:rPr lang="en-US" smtClean="0"/>
              <a:t>‹#›</a:t>
            </a:fld>
            <a:endParaRPr lang="en-US"/>
          </a:p>
        </p:txBody>
      </p:sp>
    </p:spTree>
    <p:extLst>
      <p:ext uri="{BB962C8B-B14F-4D97-AF65-F5344CB8AC3E}">
        <p14:creationId xmlns:p14="http://schemas.microsoft.com/office/powerpoint/2010/main" val="2419632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78080-24FD-4FFC-A699-80D12E84CC6A}" type="datetimeFigureOut">
              <a:rPr lang="en-US" smtClean="0"/>
              <a:t>6/19/25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34987-F4A9-4A86-B8EA-8C7DDFE861D5}" type="slidenum">
              <a:rPr lang="en-US" smtClean="0"/>
              <a:t>‹#›</a:t>
            </a:fld>
            <a:endParaRPr lang="en-US"/>
          </a:p>
        </p:txBody>
      </p:sp>
    </p:spTree>
    <p:extLst>
      <p:ext uri="{BB962C8B-B14F-4D97-AF65-F5344CB8AC3E}">
        <p14:creationId xmlns:p14="http://schemas.microsoft.com/office/powerpoint/2010/main" val="337863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678080-24FD-4FFC-A699-80D12E84CC6A}" type="datetimeFigureOut">
              <a:rPr lang="en-US" smtClean="0"/>
              <a:t>6/19/25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934987-F4A9-4A86-B8EA-8C7DDFE861D5}" type="slidenum">
              <a:rPr lang="en-US" smtClean="0"/>
              <a:t>‹#›</a:t>
            </a:fld>
            <a:endParaRPr lang="en-US"/>
          </a:p>
        </p:txBody>
      </p:sp>
    </p:spTree>
    <p:extLst>
      <p:ext uri="{BB962C8B-B14F-4D97-AF65-F5344CB8AC3E}">
        <p14:creationId xmlns:p14="http://schemas.microsoft.com/office/powerpoint/2010/main" val="1326479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678080-24FD-4FFC-A699-80D12E84CC6A}" type="datetimeFigureOut">
              <a:rPr lang="en-US" smtClean="0"/>
              <a:t>6/19/25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934987-F4A9-4A86-B8EA-8C7DDFE861D5}" type="slidenum">
              <a:rPr lang="en-US" smtClean="0"/>
              <a:t>‹#›</a:t>
            </a:fld>
            <a:endParaRPr lang="en-US"/>
          </a:p>
        </p:txBody>
      </p:sp>
    </p:spTree>
    <p:extLst>
      <p:ext uri="{BB962C8B-B14F-4D97-AF65-F5344CB8AC3E}">
        <p14:creationId xmlns:p14="http://schemas.microsoft.com/office/powerpoint/2010/main" val="3280564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678080-24FD-4FFC-A699-80D12E84CC6A}" type="datetimeFigureOut">
              <a:rPr lang="en-US" smtClean="0"/>
              <a:t>6/19/25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934987-F4A9-4A86-B8EA-8C7DDFE861D5}" type="slidenum">
              <a:rPr lang="en-US" smtClean="0"/>
              <a:t>‹#›</a:t>
            </a:fld>
            <a:endParaRPr lang="en-US"/>
          </a:p>
        </p:txBody>
      </p:sp>
    </p:spTree>
    <p:extLst>
      <p:ext uri="{BB962C8B-B14F-4D97-AF65-F5344CB8AC3E}">
        <p14:creationId xmlns:p14="http://schemas.microsoft.com/office/powerpoint/2010/main" val="3582318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78080-24FD-4FFC-A699-80D12E84CC6A}" type="datetimeFigureOut">
              <a:rPr lang="en-US" smtClean="0"/>
              <a:t>6/19/25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934987-F4A9-4A86-B8EA-8C7DDFE861D5}" type="slidenum">
              <a:rPr lang="en-US" smtClean="0"/>
              <a:t>‹#›</a:t>
            </a:fld>
            <a:endParaRPr lang="en-US"/>
          </a:p>
        </p:txBody>
      </p:sp>
    </p:spTree>
    <p:extLst>
      <p:ext uri="{BB962C8B-B14F-4D97-AF65-F5344CB8AC3E}">
        <p14:creationId xmlns:p14="http://schemas.microsoft.com/office/powerpoint/2010/main" val="48428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5A678080-24FD-4FFC-A699-80D12E84CC6A}" type="datetimeFigureOut">
              <a:rPr lang="en-US" smtClean="0"/>
              <a:t>6/19/25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934987-F4A9-4A86-B8EA-8C7DDFE861D5}" type="slidenum">
              <a:rPr lang="en-US" smtClean="0"/>
              <a:t>‹#›</a:t>
            </a:fld>
            <a:endParaRPr lang="en-US"/>
          </a:p>
        </p:txBody>
      </p:sp>
    </p:spTree>
    <p:extLst>
      <p:ext uri="{BB962C8B-B14F-4D97-AF65-F5344CB8AC3E}">
        <p14:creationId xmlns:p14="http://schemas.microsoft.com/office/powerpoint/2010/main" val="391056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5A678080-24FD-4FFC-A699-80D12E84CC6A}" type="datetimeFigureOut">
              <a:rPr lang="en-US" smtClean="0"/>
              <a:t>6/19/25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934987-F4A9-4A86-B8EA-8C7DDFE861D5}" type="slidenum">
              <a:rPr lang="en-US" smtClean="0"/>
              <a:t>‹#›</a:t>
            </a:fld>
            <a:endParaRPr lang="en-US"/>
          </a:p>
        </p:txBody>
      </p:sp>
    </p:spTree>
    <p:extLst>
      <p:ext uri="{BB962C8B-B14F-4D97-AF65-F5344CB8AC3E}">
        <p14:creationId xmlns:p14="http://schemas.microsoft.com/office/powerpoint/2010/main" val="1900304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5A678080-24FD-4FFC-A699-80D12E84CC6A}" type="datetimeFigureOut">
              <a:rPr lang="en-US" smtClean="0"/>
              <a:t>6/19/25</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C8934987-F4A9-4A86-B8EA-8C7DDFE861D5}" type="slidenum">
              <a:rPr lang="en-US" smtClean="0"/>
              <a:t>‹#›</a:t>
            </a:fld>
            <a:endParaRPr lang="en-US"/>
          </a:p>
        </p:txBody>
      </p:sp>
    </p:spTree>
    <p:extLst>
      <p:ext uri="{BB962C8B-B14F-4D97-AF65-F5344CB8AC3E}">
        <p14:creationId xmlns:p14="http://schemas.microsoft.com/office/powerpoint/2010/main" val="1757709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hyperlink" Target="https://www.thingiverse.com/thing:5862229" TargetMode="Externa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emf"/><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680D8-529E-5C23-E4D8-A75A8E933093}"/>
            </a:ext>
          </a:extLst>
        </p:cNvPr>
        <p:cNvGrpSpPr/>
        <p:nvPr/>
      </p:nvGrpSpPr>
      <p:grpSpPr>
        <a:xfrm>
          <a:off x="0" y="0"/>
          <a:ext cx="0" cy="0"/>
          <a:chOff x="0" y="0"/>
          <a:chExt cx="0" cy="0"/>
        </a:xfrm>
      </p:grpSpPr>
      <p:sp>
        <p:nvSpPr>
          <p:cNvPr id="4" name="Text Box 2">
            <a:extLst>
              <a:ext uri="{FF2B5EF4-FFF2-40B4-BE49-F238E27FC236}">
                <a16:creationId xmlns:a16="http://schemas.microsoft.com/office/drawing/2014/main" id="{9AFF9CC2-C00A-4498-0163-1519FD9BF768}"/>
              </a:ext>
            </a:extLst>
          </p:cNvPr>
          <p:cNvSpPr txBox="1">
            <a:spLocks noChangeArrowheads="1"/>
          </p:cNvSpPr>
          <p:nvPr/>
        </p:nvSpPr>
        <p:spPr bwMode="auto">
          <a:xfrm>
            <a:off x="11730037" y="1400966"/>
            <a:ext cx="20431125" cy="2994025"/>
          </a:xfrm>
          <a:prstGeom prst="rect">
            <a:avLst/>
          </a:prstGeom>
          <a:noFill/>
          <a:ln w="12700" algn="in">
            <a:solidFill>
              <a:srgbClr val="8C0B4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6000" b="1" dirty="0">
                <a:solidFill>
                  <a:srgbClr val="8C0B42"/>
                </a:solidFill>
                <a:latin typeface="Times New Roman" panose="02020603050405020304" pitchFamily="18" charset="0"/>
              </a:rPr>
              <a:t>Satellite Gripper</a:t>
            </a:r>
          </a:p>
          <a:p>
            <a:pPr algn="ctr" defTabSz="914400" eaLnBrk="0" fontAlgn="base" hangingPunct="0">
              <a:spcBef>
                <a:spcPct val="0"/>
              </a:spcBef>
              <a:spcAft>
                <a:spcPct val="0"/>
              </a:spcAft>
            </a:pPr>
            <a:r>
              <a:rPr lang="en-US" altLang="en-US" sz="4200" b="1" dirty="0">
                <a:solidFill>
                  <a:srgbClr val="8C0B42"/>
                </a:solidFill>
                <a:latin typeface="Times New Roman" panose="02020603050405020304" pitchFamily="18" charset="0"/>
              </a:rPr>
              <a:t>Elizabeth Williams (MAE)</a:t>
            </a:r>
          </a:p>
          <a:p>
            <a:pPr algn="ctr" defTabSz="914400" eaLnBrk="0" fontAlgn="base" hangingPunct="0">
              <a:spcBef>
                <a:spcPct val="0"/>
              </a:spcBef>
              <a:spcAft>
                <a:spcPct val="0"/>
              </a:spcAft>
            </a:pPr>
            <a:r>
              <a:rPr lang="en-US" altLang="en-US" sz="6000" b="1" dirty="0">
                <a:solidFill>
                  <a:srgbClr val="8C0B42"/>
                </a:solidFill>
                <a:latin typeface="Times New Roman" panose="02020603050405020304" pitchFamily="18" charset="0"/>
              </a:rPr>
              <a:t>Ken Ruble</a:t>
            </a:r>
            <a:endParaRPr lang="en-US" altLang="en-US" sz="6000" dirty="0">
              <a:solidFill>
                <a:srgbClr val="000000"/>
              </a:solidFill>
              <a:latin typeface="Times New Roman" panose="02020603050405020304" pitchFamily="18" charset="0"/>
            </a:endParaRPr>
          </a:p>
        </p:txBody>
      </p:sp>
      <p:sp>
        <p:nvSpPr>
          <p:cNvPr id="5" name="Text Box 3">
            <a:extLst>
              <a:ext uri="{FF2B5EF4-FFF2-40B4-BE49-F238E27FC236}">
                <a16:creationId xmlns:a16="http://schemas.microsoft.com/office/drawing/2014/main" id="{8B24C430-F5D2-AEC2-63DD-AE1916558F94}"/>
              </a:ext>
            </a:extLst>
          </p:cNvPr>
          <p:cNvSpPr txBox="1">
            <a:spLocks noChangeArrowheads="1"/>
          </p:cNvSpPr>
          <p:nvPr/>
        </p:nvSpPr>
        <p:spPr bwMode="auto">
          <a:xfrm>
            <a:off x="166687" y="6531202"/>
            <a:ext cx="10515600" cy="7317116"/>
          </a:xfrm>
          <a:prstGeom prst="rect">
            <a:avLst/>
          </a:prstGeom>
          <a:noFill/>
          <a:ln w="9525" algn="in">
            <a:solidFill>
              <a:srgbClr val="8C0B4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just" defTabSz="914400" eaLnBrk="0" fontAlgn="base" hangingPunct="0">
              <a:spcBef>
                <a:spcPct val="0"/>
              </a:spcBef>
              <a:spcAft>
                <a:spcPct val="0"/>
              </a:spcAft>
            </a:pPr>
            <a:r>
              <a:rPr lang="en-US" altLang="en-US" sz="3600" b="1" dirty="0">
                <a:solidFill>
                  <a:srgbClr val="000000"/>
                </a:solidFill>
                <a:latin typeface="Times New Roman" panose="02020603050405020304" pitchFamily="18" charset="0"/>
                <a:cs typeface="Times New Roman" panose="02020603050405020304" pitchFamily="18" charset="0"/>
              </a:rPr>
              <a:t>As we advance our exploration of space and deploy an increasing number of satellites, it is imperative that we take responsibility for mitigating our environmental impact. I was challenged to </a:t>
            </a:r>
            <a:r>
              <a:rPr lang="en-US" altLang="en-US" sz="3600" b="1" i="1" dirty="0">
                <a:solidFill>
                  <a:srgbClr val="000000"/>
                </a:solidFill>
                <a:latin typeface="Times New Roman" panose="02020603050405020304" pitchFamily="18" charset="0"/>
                <a:cs typeface="Times New Roman" panose="02020603050405020304" pitchFamily="18" charset="0"/>
              </a:rPr>
              <a:t>design</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i="1" dirty="0">
                <a:solidFill>
                  <a:srgbClr val="000000"/>
                </a:solidFill>
                <a:latin typeface="Times New Roman" panose="02020603050405020304" pitchFamily="18" charset="0"/>
                <a:cs typeface="Times New Roman" panose="02020603050405020304" pitchFamily="18" charset="0"/>
              </a:rPr>
              <a:t>model</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i="1" dirty="0">
                <a:solidFill>
                  <a:srgbClr val="000000"/>
                </a:solidFill>
                <a:latin typeface="Times New Roman" panose="02020603050405020304" pitchFamily="18" charset="0"/>
                <a:cs typeface="Times New Roman" panose="02020603050405020304" pitchFamily="18" charset="0"/>
              </a:rPr>
              <a:t>manufacture</a:t>
            </a:r>
            <a:r>
              <a:rPr lang="en-US" altLang="en-US" sz="3600" b="1" dirty="0">
                <a:solidFill>
                  <a:srgbClr val="000000"/>
                </a:solidFill>
                <a:latin typeface="Times New Roman" panose="02020603050405020304" pitchFamily="18" charset="0"/>
                <a:cs typeface="Times New Roman" panose="02020603050405020304" pitchFamily="18" charset="0"/>
              </a:rPr>
              <a:t>, and </a:t>
            </a:r>
            <a:r>
              <a:rPr lang="en-US" altLang="en-US" sz="3600" b="1" i="1" dirty="0">
                <a:solidFill>
                  <a:srgbClr val="000000"/>
                </a:solidFill>
                <a:latin typeface="Times New Roman" panose="02020603050405020304" pitchFamily="18" charset="0"/>
                <a:cs typeface="Times New Roman" panose="02020603050405020304" pitchFamily="18" charset="0"/>
              </a:rPr>
              <a:t>test</a:t>
            </a:r>
            <a:r>
              <a:rPr lang="en-US" altLang="en-US" sz="3600" b="1" dirty="0">
                <a:solidFill>
                  <a:srgbClr val="000000"/>
                </a:solidFill>
                <a:latin typeface="Times New Roman" panose="02020603050405020304" pitchFamily="18" charset="0"/>
                <a:cs typeface="Times New Roman" panose="02020603050405020304" pitchFamily="18" charset="0"/>
              </a:rPr>
              <a:t> a </a:t>
            </a:r>
            <a:r>
              <a:rPr lang="en-US" altLang="en-US" sz="3600" b="1" i="1" dirty="0">
                <a:solidFill>
                  <a:srgbClr val="000000"/>
                </a:solidFill>
                <a:latin typeface="Times New Roman" panose="02020603050405020304" pitchFamily="18" charset="0"/>
                <a:cs typeface="Times New Roman" panose="02020603050405020304" pitchFamily="18" charset="0"/>
              </a:rPr>
              <a:t>satellite gripper </a:t>
            </a:r>
            <a:r>
              <a:rPr lang="en-US" altLang="en-US" sz="3600" b="1" dirty="0">
                <a:solidFill>
                  <a:srgbClr val="000000"/>
                </a:solidFill>
                <a:latin typeface="Times New Roman" panose="02020603050405020304" pitchFamily="18" charset="0"/>
                <a:cs typeface="Times New Roman" panose="02020603050405020304" pitchFamily="18" charset="0"/>
              </a:rPr>
              <a:t>intended for </a:t>
            </a:r>
            <a:r>
              <a:rPr lang="en-US" altLang="en-US" sz="3600" b="1" i="1" dirty="0">
                <a:solidFill>
                  <a:srgbClr val="000000"/>
                </a:solidFill>
                <a:latin typeface="Times New Roman" panose="02020603050405020304" pitchFamily="18" charset="0"/>
                <a:cs typeface="Times New Roman" panose="02020603050405020304" pitchFamily="18" charset="0"/>
              </a:rPr>
              <a:t>collecting space debris</a:t>
            </a:r>
            <a:r>
              <a:rPr lang="en-US" altLang="en-US" sz="3600" b="1" dirty="0">
                <a:solidFill>
                  <a:srgbClr val="000000"/>
                </a:solidFill>
                <a:latin typeface="Times New Roman" panose="02020603050405020304" pitchFamily="18" charset="0"/>
                <a:cs typeface="Times New Roman" panose="02020603050405020304" pitchFamily="18" charset="0"/>
              </a:rPr>
              <a:t>. CubeSats are the primary focus as they are the majority of space junk. While designing a satellite gripper system presents certain challenges, the potential rewards are substantial. This approach will not only reduce weight, but also enhance simplicity, improve efficiency, and decrease costs— qualities that are vital for successful space missions.</a:t>
            </a:r>
          </a:p>
        </p:txBody>
      </p:sp>
      <p:sp>
        <p:nvSpPr>
          <p:cNvPr id="9" name="Text Box 7">
            <a:extLst>
              <a:ext uri="{FF2B5EF4-FFF2-40B4-BE49-F238E27FC236}">
                <a16:creationId xmlns:a16="http://schemas.microsoft.com/office/drawing/2014/main" id="{8FD7E878-A2FE-0BC4-E65A-6A97EBCBB582}"/>
              </a:ext>
            </a:extLst>
          </p:cNvPr>
          <p:cNvSpPr txBox="1">
            <a:spLocks noChangeArrowheads="1"/>
          </p:cNvSpPr>
          <p:nvPr/>
        </p:nvSpPr>
        <p:spPr bwMode="auto">
          <a:xfrm>
            <a:off x="166689" y="5217318"/>
            <a:ext cx="10515600" cy="1046163"/>
          </a:xfrm>
          <a:prstGeom prst="rect">
            <a:avLst/>
          </a:prstGeom>
          <a:noFill/>
          <a:ln w="12700" algn="in">
            <a:solidFill>
              <a:srgbClr val="8C0B4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4000" b="1" dirty="0">
                <a:solidFill>
                  <a:srgbClr val="8C0B42"/>
                </a:solidFill>
                <a:latin typeface="Times New Roman" panose="02020603050405020304" pitchFamily="18" charset="0"/>
              </a:rPr>
              <a:t>Mission</a:t>
            </a:r>
            <a:endParaRPr lang="en-US" altLang="en-US" sz="1400" dirty="0">
              <a:latin typeface="Arial" panose="020B0604020202020204" pitchFamily="34" charset="0"/>
            </a:endParaRPr>
          </a:p>
        </p:txBody>
      </p:sp>
      <p:sp>
        <p:nvSpPr>
          <p:cNvPr id="11" name="Text Box 9">
            <a:extLst>
              <a:ext uri="{FF2B5EF4-FFF2-40B4-BE49-F238E27FC236}">
                <a16:creationId xmlns:a16="http://schemas.microsoft.com/office/drawing/2014/main" id="{D9D15E4F-2335-FE8F-C973-288EC6AD493A}"/>
              </a:ext>
            </a:extLst>
          </p:cNvPr>
          <p:cNvSpPr txBox="1">
            <a:spLocks noChangeArrowheads="1"/>
          </p:cNvSpPr>
          <p:nvPr/>
        </p:nvSpPr>
        <p:spPr bwMode="auto">
          <a:xfrm>
            <a:off x="33118840" y="5031893"/>
            <a:ext cx="10520123" cy="1046163"/>
          </a:xfrm>
          <a:prstGeom prst="rect">
            <a:avLst/>
          </a:prstGeom>
          <a:noFill/>
          <a:ln w="12700" algn="in">
            <a:solidFill>
              <a:srgbClr val="8C0B4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4000" b="1" dirty="0">
                <a:solidFill>
                  <a:srgbClr val="8C0B42"/>
                </a:solidFill>
                <a:latin typeface="Times New Roman" panose="02020603050405020304" pitchFamily="18" charset="0"/>
              </a:rPr>
              <a:t>Concept Development</a:t>
            </a:r>
            <a:endParaRPr lang="en-US" altLang="en-US" sz="1400" dirty="0">
              <a:latin typeface="Arial" panose="020B0604020202020204" pitchFamily="34" charset="0"/>
            </a:endParaRPr>
          </a:p>
        </p:txBody>
      </p:sp>
      <p:sp>
        <p:nvSpPr>
          <p:cNvPr id="12" name="Text Box 10">
            <a:extLst>
              <a:ext uri="{FF2B5EF4-FFF2-40B4-BE49-F238E27FC236}">
                <a16:creationId xmlns:a16="http://schemas.microsoft.com/office/drawing/2014/main" id="{3C522A40-2744-6B9A-AE49-55AA3B6A2B8C}"/>
              </a:ext>
            </a:extLst>
          </p:cNvPr>
          <p:cNvSpPr txBox="1">
            <a:spLocks noChangeArrowheads="1"/>
          </p:cNvSpPr>
          <p:nvPr/>
        </p:nvSpPr>
        <p:spPr bwMode="auto">
          <a:xfrm>
            <a:off x="11730036" y="5250656"/>
            <a:ext cx="20431109" cy="1012825"/>
          </a:xfrm>
          <a:prstGeom prst="rect">
            <a:avLst/>
          </a:prstGeom>
          <a:noFill/>
          <a:ln w="12700" algn="in">
            <a:solidFill>
              <a:srgbClr val="8C0B4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4000" b="1" dirty="0">
                <a:solidFill>
                  <a:srgbClr val="8C0B42"/>
                </a:solidFill>
                <a:latin typeface="Times New Roman" panose="02020603050405020304" pitchFamily="18" charset="0"/>
              </a:rPr>
              <a:t>Final Design</a:t>
            </a:r>
            <a:endParaRPr lang="en-US" altLang="en-US" sz="1400" dirty="0">
              <a:latin typeface="Arial" panose="020B0604020202020204" pitchFamily="34" charset="0"/>
            </a:endParaRPr>
          </a:p>
        </p:txBody>
      </p:sp>
      <p:sp>
        <p:nvSpPr>
          <p:cNvPr id="14" name="Text Box 12">
            <a:extLst>
              <a:ext uri="{FF2B5EF4-FFF2-40B4-BE49-F238E27FC236}">
                <a16:creationId xmlns:a16="http://schemas.microsoft.com/office/drawing/2014/main" id="{C86825E7-9FEA-2C17-B8E9-1C2F9905B0A6}"/>
              </a:ext>
            </a:extLst>
          </p:cNvPr>
          <p:cNvSpPr txBox="1">
            <a:spLocks noChangeArrowheads="1"/>
          </p:cNvSpPr>
          <p:nvPr/>
        </p:nvSpPr>
        <p:spPr bwMode="auto">
          <a:xfrm>
            <a:off x="215612" y="31220159"/>
            <a:ext cx="10552172" cy="1424401"/>
          </a:xfrm>
          <a:prstGeom prst="rect">
            <a:avLst/>
          </a:prstGeom>
          <a:noFill/>
          <a:ln w="9525" algn="in">
            <a:solidFill>
              <a:srgbClr val="8C0B4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514350" indent="-514350" defTabSz="914400" eaLnBrk="0" fontAlgn="base" hangingPunct="0">
              <a:spcBef>
                <a:spcPct val="0"/>
              </a:spcBef>
              <a:spcAft>
                <a:spcPct val="0"/>
              </a:spcAft>
              <a:buFont typeface="+mj-lt"/>
              <a:buAutoNum type="arabicPeriod"/>
            </a:pPr>
            <a:r>
              <a:rPr lang="en-US" dirty="0" err="1"/>
              <a:t>Mulsow</a:t>
            </a:r>
            <a:r>
              <a:rPr lang="en-US" dirty="0"/>
              <a:t>, N. (2018). </a:t>
            </a:r>
            <a:r>
              <a:rPr lang="en-US" i="1" dirty="0"/>
              <a:t>Gripper for </a:t>
            </a:r>
            <a:r>
              <a:rPr lang="en-US" i="1" dirty="0" err="1"/>
              <a:t>iSAIRAS</a:t>
            </a:r>
            <a:r>
              <a:rPr lang="en-US" i="1" dirty="0"/>
              <a:t>: A case study for robotic grasping in assistive systems</a:t>
            </a:r>
            <a:r>
              <a:rPr lang="en-US" dirty="0"/>
              <a:t> [Conference paper]. </a:t>
            </a:r>
            <a:r>
              <a:rPr lang="en-US" i="1" dirty="0"/>
              <a:t>Proceedings of the </a:t>
            </a:r>
            <a:r>
              <a:rPr lang="en-US" i="1" dirty="0" err="1"/>
              <a:t>iSAIRAS</a:t>
            </a:r>
            <a:r>
              <a:rPr lang="en-US" i="1" dirty="0"/>
              <a:t> 2018 Conference</a:t>
            </a:r>
            <a:r>
              <a:rPr lang="en-US" dirty="0"/>
              <a:t>. German Research Center for Artificial Intelligence (DFKI). </a:t>
            </a:r>
            <a:r>
              <a:rPr lang="en-US" u="sng" dirty="0"/>
              <a:t>https://</a:t>
            </a:r>
            <a:r>
              <a:rPr lang="en-US" u="sng" dirty="0" err="1"/>
              <a:t>www.dfki.de</a:t>
            </a:r>
            <a:r>
              <a:rPr lang="en-US" u="sng" dirty="0"/>
              <a:t>/</a:t>
            </a:r>
            <a:r>
              <a:rPr lang="en-US" u="sng" dirty="0" err="1"/>
              <a:t>fileadmin</a:t>
            </a:r>
            <a:r>
              <a:rPr lang="en-US" u="sng" dirty="0"/>
              <a:t>/</a:t>
            </a:r>
            <a:r>
              <a:rPr lang="en-US" u="sng" dirty="0" err="1"/>
              <a:t>user_upload</a:t>
            </a:r>
            <a:r>
              <a:rPr lang="en-US" u="sng" dirty="0"/>
              <a:t>/import/9804_N_Mulsow_Gripper_iSAIRAS2018.pdf</a:t>
            </a:r>
          </a:p>
          <a:p>
            <a:pPr marL="514350" indent="-514350" defTabSz="914400" eaLnBrk="0" fontAlgn="base" hangingPunct="0">
              <a:spcBef>
                <a:spcPct val="0"/>
              </a:spcBef>
              <a:spcAft>
                <a:spcPct val="0"/>
              </a:spcAft>
              <a:buFont typeface="+mj-lt"/>
              <a:buAutoNum type="arabicPeriod"/>
            </a:pPr>
            <a:r>
              <a:rPr lang="en-US" dirty="0"/>
              <a:t>M. L. (2023, March 3). </a:t>
            </a:r>
            <a:r>
              <a:rPr lang="en-US" i="1" dirty="0"/>
              <a:t>3D printable object (Thing: 5862229)</a:t>
            </a:r>
            <a:r>
              <a:rPr lang="en-US" dirty="0"/>
              <a:t> [3D model]. </a:t>
            </a:r>
            <a:r>
              <a:rPr lang="en-US" dirty="0" err="1"/>
              <a:t>Thingiverse</a:t>
            </a:r>
            <a:r>
              <a:rPr lang="en-US" dirty="0"/>
              <a:t>. </a:t>
            </a:r>
            <a:r>
              <a:rPr lang="en-US" dirty="0">
                <a:hlinkClick r:id="rId3">
                  <a:extLst>
                    <a:ext uri="{A12FA001-AC4F-418D-AE19-62706E023703}">
                      <ahyp:hlinkClr xmlns:ahyp="http://schemas.microsoft.com/office/drawing/2018/hyperlinkcolor" val="tx"/>
                    </a:ext>
                  </a:extLst>
                </a:hlinkClick>
              </a:rPr>
              <a:t>https://www.thingiverse.com/thing:5862229</a:t>
            </a:r>
            <a:endParaRPr lang="en-US" dirty="0">
              <a:latin typeface="Arial" panose="020B0604020202020204" pitchFamily="34" charset="0"/>
            </a:endParaRPr>
          </a:p>
        </p:txBody>
      </p:sp>
      <p:pic>
        <p:nvPicPr>
          <p:cNvPr id="1038" name="Picture 14" descr="NMSU_Engineering_Logo-Horizontal-Right (2)">
            <a:extLst>
              <a:ext uri="{FF2B5EF4-FFF2-40B4-BE49-F238E27FC236}">
                <a16:creationId xmlns:a16="http://schemas.microsoft.com/office/drawing/2014/main" id="{EDEAA6FE-8DB7-4403-4679-CA315EBE52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509" y="885826"/>
            <a:ext cx="8842375" cy="4043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Text Box 15">
            <a:extLst>
              <a:ext uri="{FF2B5EF4-FFF2-40B4-BE49-F238E27FC236}">
                <a16:creationId xmlns:a16="http://schemas.microsoft.com/office/drawing/2014/main" id="{310231FB-34C1-6048-5C77-13DECB66430B}"/>
              </a:ext>
            </a:extLst>
          </p:cNvPr>
          <p:cNvSpPr txBox="1">
            <a:spLocks noChangeArrowheads="1"/>
          </p:cNvSpPr>
          <p:nvPr/>
        </p:nvSpPr>
        <p:spPr bwMode="auto">
          <a:xfrm>
            <a:off x="11730036" y="19773558"/>
            <a:ext cx="20431095" cy="12871003"/>
          </a:xfrm>
          <a:prstGeom prst="rect">
            <a:avLst/>
          </a:prstGeom>
          <a:noFill/>
          <a:ln w="9525" algn="in">
            <a:solidFill>
              <a:srgbClr val="8C0B4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just" defTabSz="914400" eaLnBrk="0" fontAlgn="base" hangingPunct="0">
              <a:spcBef>
                <a:spcPct val="0"/>
              </a:spcBef>
              <a:spcAft>
                <a:spcPct val="0"/>
              </a:spcAft>
            </a:pPr>
            <a:r>
              <a:rPr lang="en-US" altLang="en-US" sz="3600" b="1" u="sng" dirty="0">
                <a:solidFill>
                  <a:srgbClr val="000000"/>
                </a:solidFill>
                <a:latin typeface="Times New Roman" panose="02020603050405020304" pitchFamily="18" charset="0"/>
                <a:cs typeface="Times New Roman" panose="02020603050405020304" pitchFamily="18" charset="0"/>
              </a:rPr>
              <a:t>System:</a:t>
            </a:r>
          </a:p>
          <a:p>
            <a:pPr marL="1028700" lvl="1" indent="-571500" algn="just" defTabSz="914400" eaLnBrk="0" fontAlgn="base" hangingPunct="0">
              <a:spcBef>
                <a:spcPct val="0"/>
              </a:spcBef>
              <a:spcAft>
                <a:spcPct val="0"/>
              </a:spcAft>
              <a:buFont typeface="Courier New" panose="02070309020205020404" pitchFamily="49" charset="0"/>
              <a:buChar char="o"/>
            </a:pPr>
            <a:r>
              <a:rPr lang="en-US" altLang="en-US" sz="3600" b="1" dirty="0">
                <a:solidFill>
                  <a:srgbClr val="000000"/>
                </a:solidFill>
                <a:latin typeface="Times New Roman" panose="02020603050405020304" pitchFamily="18" charset="0"/>
                <a:cs typeface="Times New Roman" panose="02020603050405020304" pitchFamily="18" charset="0"/>
              </a:rPr>
              <a:t>Driven by a linear actuator that extends and contracts with a switch.</a:t>
            </a:r>
          </a:p>
          <a:p>
            <a:pPr marL="1028700" lvl="1" indent="-571500" algn="just" defTabSz="914400" eaLnBrk="0" fontAlgn="base" hangingPunct="0">
              <a:spcBef>
                <a:spcPct val="0"/>
              </a:spcBef>
              <a:spcAft>
                <a:spcPct val="0"/>
              </a:spcAft>
              <a:buFont typeface="Courier New" panose="02070309020205020404" pitchFamily="49" charset="0"/>
              <a:buChar char="o"/>
            </a:pPr>
            <a:r>
              <a:rPr lang="en-US" altLang="en-US" sz="3600" b="1" dirty="0">
                <a:solidFill>
                  <a:srgbClr val="000000"/>
                </a:solidFill>
                <a:latin typeface="Times New Roman" panose="02020603050405020304" pitchFamily="18" charset="0"/>
                <a:cs typeface="Times New Roman" panose="02020603050405020304" pitchFamily="18" charset="0"/>
              </a:rPr>
              <a:t>One actuator, two degrees of freedom.</a:t>
            </a:r>
          </a:p>
          <a:p>
            <a:pPr marL="1028700" lvl="1" indent="-571500" algn="just" defTabSz="914400" eaLnBrk="0" fontAlgn="base" hangingPunct="0">
              <a:spcBef>
                <a:spcPct val="0"/>
              </a:spcBef>
              <a:spcAft>
                <a:spcPct val="0"/>
              </a:spcAft>
              <a:buFont typeface="Courier New" panose="02070309020205020404" pitchFamily="49" charset="0"/>
              <a:buChar char="o"/>
            </a:pPr>
            <a:r>
              <a:rPr lang="en-US" altLang="en-US" sz="3600" b="1" dirty="0">
                <a:solidFill>
                  <a:srgbClr val="000000"/>
                </a:solidFill>
                <a:latin typeface="Times New Roman" panose="02020603050405020304" pitchFamily="18" charset="0"/>
                <a:cs typeface="Times New Roman" panose="02020603050405020304" pitchFamily="18" charset="0"/>
              </a:rPr>
              <a:t>As the actuator contracts both grippers move toward each other, while extending the actuator causes the grippers to move apart.</a:t>
            </a:r>
          </a:p>
          <a:p>
            <a:pPr marL="1028700" lvl="1" indent="-571500" algn="just" defTabSz="914400" eaLnBrk="0" fontAlgn="base" hangingPunct="0">
              <a:spcBef>
                <a:spcPct val="0"/>
              </a:spcBef>
              <a:spcAft>
                <a:spcPct val="0"/>
              </a:spcAft>
              <a:buFont typeface="Courier New" panose="02070309020205020404" pitchFamily="49" charset="0"/>
              <a:buChar char="o"/>
            </a:pPr>
            <a:r>
              <a:rPr lang="en-US" altLang="en-US" sz="3600" b="1" dirty="0">
                <a:solidFill>
                  <a:srgbClr val="000000"/>
                </a:solidFill>
                <a:latin typeface="Times New Roman" panose="02020603050405020304" pitchFamily="18" charset="0"/>
                <a:cs typeface="Times New Roman" panose="02020603050405020304" pitchFamily="18" charset="0"/>
              </a:rPr>
              <a:t>The maximum and minimum distances between the grippers are 5.57 in and 0.89 in, respectively.</a:t>
            </a:r>
          </a:p>
          <a:p>
            <a:pPr marL="1028700" lvl="1" indent="-571500" algn="just" defTabSz="914400" eaLnBrk="0" fontAlgn="base" hangingPunct="0">
              <a:spcBef>
                <a:spcPct val="0"/>
              </a:spcBef>
              <a:spcAft>
                <a:spcPct val="0"/>
              </a:spcAft>
              <a:buFont typeface="Courier New" panose="02070309020205020404" pitchFamily="49" charset="0"/>
              <a:buChar char="o"/>
            </a:pPr>
            <a:r>
              <a:rPr lang="en-US" altLang="en-US" sz="3600" b="1" dirty="0">
                <a:solidFill>
                  <a:srgbClr val="000000"/>
                </a:solidFill>
                <a:latin typeface="Times New Roman" panose="02020603050405020304" pitchFamily="18" charset="0"/>
                <a:cs typeface="Times New Roman" panose="02020603050405020304" pitchFamily="18" charset="0"/>
              </a:rPr>
              <a:t>All components within the system were 3D printed with Bambu Lab X1C Printer using PLA (polylactic acid) filament.</a:t>
            </a:r>
          </a:p>
          <a:p>
            <a:pPr algn="just" defTabSz="914400" eaLnBrk="0" fontAlgn="base" hangingPunct="0">
              <a:spcBef>
                <a:spcPct val="0"/>
              </a:spcBef>
              <a:spcAft>
                <a:spcPct val="0"/>
              </a:spcAft>
            </a:pPr>
            <a:r>
              <a:rPr lang="en-US" altLang="en-US" sz="3600" b="1" u="sng" dirty="0">
                <a:solidFill>
                  <a:srgbClr val="000000"/>
                </a:solidFill>
                <a:latin typeface="Times New Roman" panose="02020603050405020304" pitchFamily="18" charset="0"/>
                <a:cs typeface="Times New Roman" panose="02020603050405020304" pitchFamily="18" charset="0"/>
              </a:rPr>
              <a:t>Flexible Finger:</a:t>
            </a:r>
            <a:endParaRPr lang="en-US" altLang="en-US" sz="3600" u="sng" dirty="0">
              <a:solidFill>
                <a:srgbClr val="000000"/>
              </a:solidFill>
              <a:latin typeface="Times New Roman" panose="02020603050405020304" pitchFamily="18" charset="0"/>
              <a:cs typeface="Times New Roman" panose="02020603050405020304" pitchFamily="18" charset="0"/>
            </a:endParaRPr>
          </a:p>
          <a:p>
            <a:pPr marL="1028700" lvl="1" indent="-571500" algn="just" defTabSz="914400" eaLnBrk="0" fontAlgn="base" hangingPunct="0">
              <a:spcBef>
                <a:spcPct val="0"/>
              </a:spcBef>
              <a:spcAft>
                <a:spcPct val="0"/>
              </a:spcAft>
              <a:buFont typeface="Courier New" panose="02070309020205020404" pitchFamily="49" charset="0"/>
              <a:buChar char="o"/>
            </a:pPr>
            <a:r>
              <a:rPr lang="en-US" altLang="en-US" sz="3600" b="1" dirty="0">
                <a:solidFill>
                  <a:srgbClr val="000000"/>
                </a:solidFill>
                <a:latin typeface="Times New Roman" panose="02020603050405020304" pitchFamily="18" charset="0"/>
                <a:cs typeface="Times New Roman" panose="02020603050405020304" pitchFamily="18" charset="0"/>
              </a:rPr>
              <a:t>Volumetric lattice including a solid core with a gradient that ends with a solidity of 0.15.</a:t>
            </a:r>
          </a:p>
          <a:p>
            <a:pPr marL="1028700" lvl="1" indent="-571500" algn="just" defTabSz="914400" eaLnBrk="0" fontAlgn="base" hangingPunct="0">
              <a:spcBef>
                <a:spcPct val="0"/>
              </a:spcBef>
              <a:spcAft>
                <a:spcPct val="0"/>
              </a:spcAft>
              <a:buFont typeface="Courier New" panose="02070309020205020404" pitchFamily="49" charset="0"/>
              <a:buChar char="o"/>
            </a:pPr>
            <a:r>
              <a:rPr lang="en-US" altLang="en-US" sz="3600" b="1" dirty="0">
                <a:solidFill>
                  <a:srgbClr val="000000"/>
                </a:solidFill>
                <a:latin typeface="Times New Roman" panose="02020603050405020304" pitchFamily="18" charset="0"/>
                <a:cs typeface="Times New Roman" panose="02020603050405020304" pitchFamily="18" charset="0"/>
              </a:rPr>
              <a:t>The size of the finger itself is 1.5 in x 1.0 in x 2.8 in.</a:t>
            </a:r>
          </a:p>
          <a:p>
            <a:pPr marL="1028700" lvl="1" indent="-571500" algn="just" defTabSz="914400" eaLnBrk="0" fontAlgn="base" hangingPunct="0">
              <a:spcBef>
                <a:spcPct val="0"/>
              </a:spcBef>
              <a:spcAft>
                <a:spcPct val="0"/>
              </a:spcAft>
              <a:buFont typeface="Courier New" panose="02070309020205020404" pitchFamily="49" charset="0"/>
              <a:buChar char="o"/>
            </a:pPr>
            <a:r>
              <a:rPr lang="en-US" altLang="en-US" sz="3600" b="1" dirty="0">
                <a:solidFill>
                  <a:srgbClr val="000000"/>
                </a:solidFill>
                <a:latin typeface="Times New Roman" panose="02020603050405020304" pitchFamily="18" charset="0"/>
                <a:cs typeface="Times New Roman" panose="02020603050405020304" pitchFamily="18" charset="0"/>
              </a:rPr>
              <a:t>There are three keys on the rear side, simply for prototyping, to ensure proper attachment to the system.</a:t>
            </a:r>
          </a:p>
          <a:p>
            <a:pPr marL="1028700" lvl="1" indent="-571500" algn="just" defTabSz="914400" eaLnBrk="0" fontAlgn="base" hangingPunct="0">
              <a:spcBef>
                <a:spcPct val="0"/>
              </a:spcBef>
              <a:spcAft>
                <a:spcPct val="0"/>
              </a:spcAft>
              <a:buFont typeface="Courier New" panose="02070309020205020404" pitchFamily="49" charset="0"/>
              <a:buChar char="o"/>
            </a:pPr>
            <a:r>
              <a:rPr lang="en-US" altLang="en-US" sz="3600" b="1" dirty="0">
                <a:solidFill>
                  <a:srgbClr val="000000"/>
                </a:solidFill>
                <a:latin typeface="Times New Roman" panose="02020603050405020304" pitchFamily="18" charset="0"/>
                <a:cs typeface="Times New Roman" panose="02020603050405020304" pitchFamily="18" charset="0"/>
              </a:rPr>
              <a:t>The flexible finger reached variation J, representing a total of 10 distinct iterations of the flexible finger.</a:t>
            </a:r>
          </a:p>
          <a:p>
            <a:pPr marL="1485900" lvl="2" indent="-571500" algn="just" defTabSz="914400" eaLnBrk="0" fontAlgn="base" hangingPunct="0">
              <a:spcBef>
                <a:spcPct val="0"/>
              </a:spcBef>
              <a:spcAft>
                <a:spcPct val="0"/>
              </a:spcAft>
              <a:buFont typeface="Wingdings" pitchFamily="2" charset="2"/>
              <a:buChar char="§"/>
            </a:pPr>
            <a:r>
              <a:rPr lang="en-US" altLang="en-US" sz="3600" b="1" dirty="0">
                <a:solidFill>
                  <a:srgbClr val="000000"/>
                </a:solidFill>
                <a:latin typeface="Times New Roman" panose="02020603050405020304" pitchFamily="18" charset="0"/>
                <a:cs typeface="Times New Roman" panose="02020603050405020304" pitchFamily="18" charset="0"/>
              </a:rPr>
              <a:t>The variations were due to testing different geometries for the lattice cells and exploring different solidity configurations (uniform or gradient solidity).</a:t>
            </a:r>
          </a:p>
          <a:p>
            <a:pPr marL="1028700" lvl="1" indent="-571500" algn="just" defTabSz="914400" eaLnBrk="0" fontAlgn="base" hangingPunct="0">
              <a:spcBef>
                <a:spcPct val="0"/>
              </a:spcBef>
              <a:spcAft>
                <a:spcPct val="0"/>
              </a:spcAft>
              <a:buFont typeface="Courier New" panose="02070309020205020404" pitchFamily="49" charset="0"/>
              <a:buChar char="o"/>
            </a:pPr>
            <a:r>
              <a:rPr lang="en-US" altLang="en-US" sz="3600" b="1" dirty="0">
                <a:solidFill>
                  <a:srgbClr val="000000"/>
                </a:solidFill>
                <a:latin typeface="Times New Roman" panose="02020603050405020304" pitchFamily="18" charset="0"/>
                <a:cs typeface="Times New Roman" panose="02020603050405020304" pitchFamily="18" charset="0"/>
              </a:rPr>
              <a:t>The lattice finger was printed with an SLS (selective laser sintering) printer that used TPU (thermoplastic polyurethane) powder.</a:t>
            </a:r>
          </a:p>
          <a:p>
            <a:pPr algn="just" defTabSz="914400" eaLnBrk="0" fontAlgn="base" hangingPunct="0">
              <a:spcBef>
                <a:spcPct val="0"/>
              </a:spcBef>
              <a:spcAft>
                <a:spcPct val="0"/>
              </a:spcAft>
            </a:pPr>
            <a:r>
              <a:rPr lang="en-US" altLang="en-US" sz="3600" b="1" dirty="0">
                <a:solidFill>
                  <a:srgbClr val="000000"/>
                </a:solidFill>
                <a:latin typeface="Times New Roman" panose="02020603050405020304" pitchFamily="18" charset="0"/>
                <a:cs typeface="Times New Roman" panose="02020603050405020304" pitchFamily="18" charset="0"/>
              </a:rPr>
              <a:t>While load testing was not conducted due to time constraints, grasping tests confirmed that the system can securely handle objects of various geometries. Overall, I was able to design, model, prototype, and test a flexible satellite gripper, which can </a:t>
            </a:r>
            <a:r>
              <a:rPr lang="en-US" altLang="en-US" sz="3600" b="1" i="1" dirty="0">
                <a:solidFill>
                  <a:srgbClr val="000000"/>
                </a:solidFill>
                <a:latin typeface="Times New Roman" panose="02020603050405020304" pitchFamily="18" charset="0"/>
                <a:cs typeface="Times New Roman" panose="02020603050405020304" pitchFamily="18" charset="0"/>
              </a:rPr>
              <a:t>successfully</a:t>
            </a:r>
            <a:r>
              <a:rPr lang="en-US" altLang="en-US" sz="3600" b="1" dirty="0">
                <a:solidFill>
                  <a:srgbClr val="000000"/>
                </a:solidFill>
                <a:latin typeface="Times New Roman" panose="02020603050405020304" pitchFamily="18" charset="0"/>
                <a:cs typeface="Times New Roman" panose="02020603050405020304" pitchFamily="18" charset="0"/>
              </a:rPr>
              <a:t> grab a CubeSat in various orientations and other shapes as well.</a:t>
            </a:r>
          </a:p>
        </p:txBody>
      </p:sp>
      <p:sp>
        <p:nvSpPr>
          <p:cNvPr id="18" name="Text Box 17">
            <a:extLst>
              <a:ext uri="{FF2B5EF4-FFF2-40B4-BE49-F238E27FC236}">
                <a16:creationId xmlns:a16="http://schemas.microsoft.com/office/drawing/2014/main" id="{F77D0A1A-D0DE-6D44-379D-AD91C1DAF1A2}"/>
              </a:ext>
            </a:extLst>
          </p:cNvPr>
          <p:cNvSpPr txBox="1">
            <a:spLocks noChangeArrowheads="1"/>
          </p:cNvSpPr>
          <p:nvPr/>
        </p:nvSpPr>
        <p:spPr bwMode="auto">
          <a:xfrm>
            <a:off x="252237" y="29929984"/>
            <a:ext cx="10552176" cy="1042415"/>
          </a:xfrm>
          <a:prstGeom prst="rect">
            <a:avLst/>
          </a:prstGeom>
          <a:noFill/>
          <a:ln w="25400" algn="ctr">
            <a:solidFill>
              <a:srgbClr val="8C0B4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4000" b="1" dirty="0">
                <a:solidFill>
                  <a:srgbClr val="8C0B42"/>
                </a:solidFill>
                <a:latin typeface="Times New Roman" panose="02020603050405020304" pitchFamily="18" charset="0"/>
              </a:rPr>
              <a:t>References</a:t>
            </a:r>
            <a:endParaRPr lang="en-US" altLang="en-US" sz="1400" dirty="0">
              <a:latin typeface="Arial" panose="020B0604020202020204" pitchFamily="34" charset="0"/>
            </a:endParaRPr>
          </a:p>
        </p:txBody>
      </p:sp>
      <p:sp>
        <p:nvSpPr>
          <p:cNvPr id="19" name="Text Box 22">
            <a:extLst>
              <a:ext uri="{FF2B5EF4-FFF2-40B4-BE49-F238E27FC236}">
                <a16:creationId xmlns:a16="http://schemas.microsoft.com/office/drawing/2014/main" id="{8BF7F017-533A-1AD8-A323-EFBCD6491581}"/>
              </a:ext>
            </a:extLst>
          </p:cNvPr>
          <p:cNvSpPr txBox="1">
            <a:spLocks noChangeArrowheads="1"/>
          </p:cNvSpPr>
          <p:nvPr/>
        </p:nvSpPr>
        <p:spPr bwMode="auto">
          <a:xfrm>
            <a:off x="166687" y="15384482"/>
            <a:ext cx="10515600" cy="8924705"/>
          </a:xfrm>
          <a:prstGeom prst="rect">
            <a:avLst/>
          </a:prstGeom>
          <a:noFill/>
          <a:ln w="9525" algn="in">
            <a:solidFill>
              <a:srgbClr val="8C0B4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just" defTabSz="914400" eaLnBrk="0" fontAlgn="base" hangingPunct="0">
              <a:spcBef>
                <a:spcPct val="0"/>
              </a:spcBef>
              <a:spcAft>
                <a:spcPct val="0"/>
              </a:spcAft>
            </a:pPr>
            <a:r>
              <a:rPr lang="en-US" sz="3600" b="1" dirty="0">
                <a:latin typeface="Times New Roman" panose="02020603050405020304" pitchFamily="18" charset="0"/>
                <a:cs typeface="Times New Roman" panose="02020603050405020304" pitchFamily="18" charset="0"/>
              </a:rPr>
              <a:t>At the outset of this project, extensive research provided valuable insights, including the following:</a:t>
            </a:r>
          </a:p>
          <a:p>
            <a:pPr marL="1028700" lvl="1" indent="-571500" algn="just" defTabSz="914400" eaLnBrk="0" fontAlgn="base" hangingPunct="0">
              <a:spcBef>
                <a:spcPct val="0"/>
              </a:spcBef>
              <a:spcAft>
                <a:spcPct val="0"/>
              </a:spcAft>
              <a:buFont typeface="Courier New" panose="02070309020205020404" pitchFamily="49" charset="0"/>
              <a:buChar char="o"/>
            </a:pPr>
            <a:r>
              <a:rPr lang="en-US" altLang="en-US" sz="3600" b="1" dirty="0">
                <a:latin typeface="Times New Roman" panose="02020603050405020304" pitchFamily="18" charset="0"/>
                <a:cs typeface="Times New Roman" panose="02020603050405020304" pitchFamily="18" charset="0"/>
              </a:rPr>
              <a:t>Most satellite grippers consist of joints within the fingers, resembling the structure of a human hand, see Figure 1.</a:t>
            </a:r>
          </a:p>
          <a:p>
            <a:pPr marL="1028700" lvl="1" indent="-571500" algn="just" defTabSz="914400" eaLnBrk="0" fontAlgn="base" hangingPunct="0">
              <a:spcBef>
                <a:spcPct val="0"/>
              </a:spcBef>
              <a:spcAft>
                <a:spcPct val="0"/>
              </a:spcAft>
              <a:buFont typeface="Courier New" panose="02070309020205020404" pitchFamily="49" charset="0"/>
              <a:buChar char="o"/>
            </a:pPr>
            <a:r>
              <a:rPr lang="en-US" altLang="en-US" sz="3600" b="1" dirty="0">
                <a:latin typeface="Times New Roman" panose="02020603050405020304" pitchFamily="18" charset="0"/>
                <a:cs typeface="Times New Roman" panose="02020603050405020304" pitchFamily="18" charset="0"/>
              </a:rPr>
              <a:t>A worm gear actuating three gears proved to be an excellent choice for a satellite gripper system, offering flexibility to conform to complex shapes, see Figure 2.</a:t>
            </a:r>
          </a:p>
          <a:p>
            <a:pPr marL="1028700" lvl="1" indent="-571500" algn="just" defTabSz="914400" eaLnBrk="0" fontAlgn="base" hangingPunct="0">
              <a:spcBef>
                <a:spcPct val="0"/>
              </a:spcBef>
              <a:spcAft>
                <a:spcPct val="0"/>
              </a:spcAft>
              <a:buFont typeface="Courier New" panose="02070309020205020404" pitchFamily="49" charset="0"/>
              <a:buChar char="o"/>
            </a:pPr>
            <a:r>
              <a:rPr lang="en-US" altLang="en-US" sz="3600" b="1" dirty="0">
                <a:latin typeface="Times New Roman" panose="02020603050405020304" pitchFamily="18" charset="0"/>
                <a:cs typeface="Times New Roman" panose="02020603050405020304" pitchFamily="18" charset="0"/>
              </a:rPr>
              <a:t>Rotating fingers are less suited for CubeSats; parallel grippers are more effective for handling CubeSats in various orientations.</a:t>
            </a:r>
          </a:p>
          <a:p>
            <a:pPr marL="1028700" lvl="1" indent="-571500" algn="just" defTabSz="914400" eaLnBrk="0" fontAlgn="base" hangingPunct="0">
              <a:spcBef>
                <a:spcPct val="0"/>
              </a:spcBef>
              <a:spcAft>
                <a:spcPct val="0"/>
              </a:spcAft>
              <a:buFont typeface="Courier New" panose="02070309020205020404" pitchFamily="49" charset="0"/>
              <a:buChar char="o"/>
            </a:pPr>
            <a:r>
              <a:rPr lang="en-US" altLang="en-US" sz="3600" b="1" dirty="0">
                <a:latin typeface="Times New Roman" panose="02020603050405020304" pitchFamily="18" charset="0"/>
                <a:cs typeface="Times New Roman" panose="02020603050405020304" pitchFamily="18" charset="0"/>
              </a:rPr>
              <a:t>Lattice structure will conform to object’s shape allowing the gripper to grab irregular shapes.</a:t>
            </a:r>
          </a:p>
          <a:p>
            <a:pPr marL="1028700" lvl="1" indent="-571500" algn="just" defTabSz="914400" eaLnBrk="0" fontAlgn="base" hangingPunct="0">
              <a:spcBef>
                <a:spcPct val="0"/>
              </a:spcBef>
              <a:spcAft>
                <a:spcPct val="0"/>
              </a:spcAft>
              <a:buFont typeface="Courier New" panose="02070309020205020404" pitchFamily="49" charset="0"/>
              <a:buChar char="o"/>
            </a:pPr>
            <a:r>
              <a:rPr lang="en-US" altLang="en-US" sz="3600" b="1" dirty="0">
                <a:latin typeface="Times New Roman" panose="02020603050405020304" pitchFamily="18" charset="0"/>
                <a:cs typeface="Times New Roman" panose="02020603050405020304" pitchFamily="18" charset="0"/>
              </a:rPr>
              <a:t>Flexible pivots within the finger structure allow for much flexibility.</a:t>
            </a:r>
          </a:p>
        </p:txBody>
      </p:sp>
      <p:sp>
        <p:nvSpPr>
          <p:cNvPr id="21" name="Text Box 24">
            <a:extLst>
              <a:ext uri="{FF2B5EF4-FFF2-40B4-BE49-F238E27FC236}">
                <a16:creationId xmlns:a16="http://schemas.microsoft.com/office/drawing/2014/main" id="{6023DC60-BB00-2764-994C-DD18A79A76D3}"/>
              </a:ext>
            </a:extLst>
          </p:cNvPr>
          <p:cNvSpPr txBox="1">
            <a:spLocks noChangeArrowheads="1"/>
          </p:cNvSpPr>
          <p:nvPr/>
        </p:nvSpPr>
        <p:spPr bwMode="auto">
          <a:xfrm>
            <a:off x="166687" y="14102972"/>
            <a:ext cx="10515600" cy="1044575"/>
          </a:xfrm>
          <a:prstGeom prst="rect">
            <a:avLst/>
          </a:prstGeom>
          <a:noFill/>
          <a:ln w="12700" algn="in">
            <a:solidFill>
              <a:srgbClr val="8C0B4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4000" b="1" dirty="0">
                <a:solidFill>
                  <a:srgbClr val="8C0B42"/>
                </a:solidFill>
                <a:latin typeface="Times New Roman" panose="02020603050405020304" pitchFamily="18" charset="0"/>
              </a:rPr>
              <a:t>Research</a:t>
            </a:r>
            <a:endParaRPr lang="en-US" altLang="en-US" sz="1400" dirty="0">
              <a:latin typeface="Arial" panose="020B0604020202020204" pitchFamily="34" charset="0"/>
            </a:endParaRPr>
          </a:p>
        </p:txBody>
      </p:sp>
      <p:sp>
        <p:nvSpPr>
          <p:cNvPr id="27" name="Text Box 33">
            <a:extLst>
              <a:ext uri="{FF2B5EF4-FFF2-40B4-BE49-F238E27FC236}">
                <a16:creationId xmlns:a16="http://schemas.microsoft.com/office/drawing/2014/main" id="{D8FAC0CB-B3E0-A317-EF47-4950579BB3A0}"/>
              </a:ext>
            </a:extLst>
          </p:cNvPr>
          <p:cNvSpPr txBox="1">
            <a:spLocks noChangeArrowheads="1"/>
          </p:cNvSpPr>
          <p:nvPr/>
        </p:nvSpPr>
        <p:spPr bwMode="auto">
          <a:xfrm>
            <a:off x="9266237" y="25853683"/>
            <a:ext cx="216434" cy="755650"/>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eaLnBrk="0" fontAlgn="base" hangingPunct="0">
              <a:spcBef>
                <a:spcPct val="0"/>
              </a:spcBef>
              <a:spcAft>
                <a:spcPct val="0"/>
              </a:spcAft>
            </a:pPr>
            <a:endParaRPr lang="en-US" altLang="en-US" sz="1400" dirty="0">
              <a:latin typeface="Arial" panose="020B0604020202020204" pitchFamily="34" charset="0"/>
            </a:endParaRPr>
          </a:p>
        </p:txBody>
      </p:sp>
      <p:pic>
        <p:nvPicPr>
          <p:cNvPr id="1061" name="Picture 37" descr="GrCurve_Tabloid_Poster">
            <a:extLst>
              <a:ext uri="{FF2B5EF4-FFF2-40B4-BE49-F238E27FC236}">
                <a16:creationId xmlns:a16="http://schemas.microsoft.com/office/drawing/2014/main" id="{9B734063-B6BE-27AB-940D-49B6C749AC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326"/>
            <a:ext cx="43891200" cy="6690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 name="Text Box 3">
            <a:extLst>
              <a:ext uri="{FF2B5EF4-FFF2-40B4-BE49-F238E27FC236}">
                <a16:creationId xmlns:a16="http://schemas.microsoft.com/office/drawing/2014/main" id="{AF8CE7C3-0D44-7A46-B659-7C21245E8578}"/>
              </a:ext>
            </a:extLst>
          </p:cNvPr>
          <p:cNvSpPr txBox="1">
            <a:spLocks noChangeArrowheads="1"/>
          </p:cNvSpPr>
          <p:nvPr/>
        </p:nvSpPr>
        <p:spPr bwMode="auto">
          <a:xfrm>
            <a:off x="33123363" y="6519406"/>
            <a:ext cx="10515600" cy="14936144"/>
          </a:xfrm>
          <a:prstGeom prst="rect">
            <a:avLst/>
          </a:prstGeom>
          <a:noFill/>
          <a:ln w="9525" algn="in">
            <a:solidFill>
              <a:srgbClr val="8C0B4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just" defTabSz="914400" eaLnBrk="0" fontAlgn="base" hangingPunct="0">
              <a:spcBef>
                <a:spcPct val="0"/>
              </a:spcBef>
              <a:spcAft>
                <a:spcPct val="0"/>
              </a:spcAft>
            </a:pPr>
            <a:r>
              <a:rPr lang="en-US" altLang="en-US" sz="3600" b="1" u="sng" dirty="0">
                <a:solidFill>
                  <a:srgbClr val="000000"/>
                </a:solidFill>
                <a:latin typeface="Times New Roman" panose="02020603050405020304" pitchFamily="18" charset="0"/>
                <a:cs typeface="Times New Roman" panose="02020603050405020304" pitchFamily="18" charset="0"/>
              </a:rPr>
              <a:t>System:</a:t>
            </a:r>
          </a:p>
          <a:p>
            <a:pPr marL="742950" indent="-742950" algn="just" defTabSz="914400" eaLnBrk="0" fontAlgn="base" hangingPunct="0">
              <a:spcBef>
                <a:spcPct val="0"/>
              </a:spcBef>
              <a:spcAft>
                <a:spcPct val="0"/>
              </a:spcAft>
              <a:buFont typeface="+mj-lt"/>
              <a:buAutoNum type="arabicPeriod"/>
            </a:pP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i="1" dirty="0">
                <a:solidFill>
                  <a:srgbClr val="000000"/>
                </a:solidFill>
                <a:latin typeface="Times New Roman" panose="02020603050405020304" pitchFamily="18" charset="0"/>
                <a:cs typeface="Times New Roman" panose="02020603050405020304" pitchFamily="18" charset="0"/>
              </a:rPr>
              <a:t>Worm gear </a:t>
            </a:r>
            <a:r>
              <a:rPr lang="en-US" altLang="en-US" sz="3600" b="1" dirty="0">
                <a:solidFill>
                  <a:srgbClr val="000000"/>
                </a:solidFill>
                <a:latin typeface="Times New Roman" panose="02020603050405020304" pitchFamily="18" charset="0"/>
                <a:cs typeface="Times New Roman" panose="02020603050405020304" pitchFamily="18" charset="0"/>
              </a:rPr>
              <a:t>that drives f</a:t>
            </a:r>
            <a:r>
              <a:rPr lang="en-US" altLang="en-US" sz="3600" b="1" dirty="0">
                <a:latin typeface="Times New Roman" panose="02020603050405020304" pitchFamily="18" charset="0"/>
                <a:cs typeface="Times New Roman" panose="02020603050405020304" pitchFamily="18" charset="0"/>
              </a:rPr>
              <a:t>our gears – all 90º apart, enabling a single actuator to control four degrees of freedom. </a:t>
            </a:r>
          </a:p>
          <a:p>
            <a:pPr marL="1028700" lvl="1" indent="-571500" algn="just" defTabSz="914400" eaLnBrk="0" fontAlgn="base" hangingPunct="0">
              <a:spcBef>
                <a:spcPct val="0"/>
              </a:spcBef>
              <a:spcAft>
                <a:spcPct val="0"/>
              </a:spcAft>
              <a:buFont typeface="Courier New" panose="02070309020205020404" pitchFamily="49" charset="0"/>
              <a:buChar char="o"/>
            </a:pPr>
            <a:r>
              <a:rPr lang="en-US" altLang="en-US" sz="3600" b="1" dirty="0">
                <a:latin typeface="Times New Roman" panose="02020603050405020304" pitchFamily="18" charset="0"/>
                <a:cs typeface="Times New Roman" panose="02020603050405020304" pitchFamily="18" charset="0"/>
              </a:rPr>
              <a:t>While this prototype worked and was effective at gripping spherical objects, it proved less suitable for handling rigid geometries, such as CubeSats, which is our central target.</a:t>
            </a:r>
            <a:endParaRPr lang="en-US" altLang="en-US" sz="3600" b="1" dirty="0">
              <a:solidFill>
                <a:srgbClr val="000000"/>
              </a:solidFill>
              <a:latin typeface="Times New Roman" panose="02020603050405020304" pitchFamily="18" charset="0"/>
              <a:cs typeface="Times New Roman" panose="02020603050405020304" pitchFamily="18" charset="0"/>
            </a:endParaRPr>
          </a:p>
          <a:p>
            <a:pPr marL="742950" indent="-742950" algn="just" defTabSz="914400" eaLnBrk="0" fontAlgn="base" hangingPunct="0">
              <a:spcBef>
                <a:spcPct val="0"/>
              </a:spcBef>
              <a:spcAft>
                <a:spcPct val="0"/>
              </a:spcAft>
              <a:buFont typeface="+mj-lt"/>
              <a:buAutoNum type="arabicPeriod"/>
            </a:pP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i="1" dirty="0">
                <a:solidFill>
                  <a:srgbClr val="000000"/>
                </a:solidFill>
                <a:latin typeface="Times New Roman" panose="02020603050405020304" pitchFamily="18" charset="0"/>
                <a:cs typeface="Times New Roman" panose="02020603050405020304" pitchFamily="18" charset="0"/>
              </a:rPr>
              <a:t>Linear actuator </a:t>
            </a:r>
            <a:r>
              <a:rPr lang="en-US" altLang="en-US" sz="3600" b="1" dirty="0">
                <a:solidFill>
                  <a:srgbClr val="000000"/>
                </a:solidFill>
                <a:latin typeface="Times New Roman" panose="02020603050405020304" pitchFamily="18" charset="0"/>
                <a:cs typeface="Times New Roman" panose="02020603050405020304" pitchFamily="18" charset="0"/>
              </a:rPr>
              <a:t>that drives two sets of two grippers with the sets parallel to each other. This allows one actuator to control two degrees of freedom. Although there are only two degrees on freedom, the parallel sets allows the </a:t>
            </a:r>
            <a:r>
              <a:rPr lang="en-US" altLang="en-US" sz="3600" b="1" dirty="0">
                <a:latin typeface="Times New Roman" panose="02020603050405020304" pitchFamily="18" charset="0"/>
                <a:cs typeface="Times New Roman" panose="02020603050405020304" pitchFamily="18" charset="0"/>
              </a:rPr>
              <a:t>system to grab the CubeSat on its sides or even diagonally.</a:t>
            </a:r>
          </a:p>
          <a:p>
            <a:pPr algn="just" defTabSz="914400" eaLnBrk="0" fontAlgn="base" hangingPunct="0">
              <a:spcBef>
                <a:spcPct val="0"/>
              </a:spcBef>
              <a:spcAft>
                <a:spcPct val="0"/>
              </a:spcAft>
            </a:pPr>
            <a:r>
              <a:rPr lang="en-US" altLang="en-US" sz="3600" b="1" u="sng" dirty="0">
                <a:latin typeface="Times New Roman" panose="02020603050405020304" pitchFamily="18" charset="0"/>
                <a:cs typeface="Times New Roman" panose="02020603050405020304" pitchFamily="18" charset="0"/>
              </a:rPr>
              <a:t>Flexible Finger:</a:t>
            </a:r>
            <a:endParaRPr lang="en-US" altLang="en-US" sz="3600" b="1" dirty="0">
              <a:latin typeface="Times New Roman" panose="02020603050405020304" pitchFamily="18" charset="0"/>
              <a:cs typeface="Times New Roman" panose="02020603050405020304" pitchFamily="18" charset="0"/>
            </a:endParaRPr>
          </a:p>
          <a:p>
            <a:pPr marL="742950" indent="-742950" algn="just" defTabSz="914400" eaLnBrk="0" fontAlgn="base" hangingPunct="0">
              <a:spcBef>
                <a:spcPct val="0"/>
              </a:spcBef>
              <a:spcAft>
                <a:spcPct val="0"/>
              </a:spcAft>
              <a:buFont typeface="+mj-lt"/>
              <a:buAutoNum type="arabicPeriod"/>
            </a:pPr>
            <a:r>
              <a:rPr lang="en-US" altLang="en-US" sz="3600" b="1" dirty="0">
                <a:latin typeface="Times New Roman" panose="02020603050405020304" pitchFamily="18" charset="0"/>
                <a:cs typeface="Times New Roman" panose="02020603050405020304" pitchFamily="18" charset="0"/>
              </a:rPr>
              <a:t>A hollow triangular structure with </a:t>
            </a:r>
            <a:r>
              <a:rPr lang="en-US" altLang="en-US" sz="3600" b="1" i="1" dirty="0">
                <a:latin typeface="Times New Roman" panose="02020603050405020304" pitchFamily="18" charset="0"/>
                <a:cs typeface="Times New Roman" panose="02020603050405020304" pitchFamily="18" charset="0"/>
              </a:rPr>
              <a:t>thin internal pivots</a:t>
            </a:r>
            <a:r>
              <a:rPr lang="en-US" altLang="en-US" sz="3600" b="1" dirty="0">
                <a:latin typeface="Times New Roman" panose="02020603050405020304" pitchFamily="18" charset="0"/>
                <a:cs typeface="Times New Roman" panose="02020603050405020304" pitchFamily="18" charset="0"/>
              </a:rPr>
              <a:t>. This allowed flexibility; however, manufacturing would be a hassle as there are seven pivots and four fingers.</a:t>
            </a:r>
          </a:p>
          <a:p>
            <a:pPr marL="742950" indent="-742950" algn="just" defTabSz="914400" eaLnBrk="0" fontAlgn="base" hangingPunct="0">
              <a:spcBef>
                <a:spcPct val="0"/>
              </a:spcBef>
              <a:spcAft>
                <a:spcPct val="0"/>
              </a:spcAft>
              <a:buFont typeface="+mj-lt"/>
              <a:buAutoNum type="arabicPeriod"/>
            </a:pPr>
            <a:r>
              <a:rPr lang="en-US" altLang="en-US" sz="3600" b="1" dirty="0">
                <a:latin typeface="Times New Roman" panose="02020603050405020304" pitchFamily="18" charset="0"/>
                <a:cs typeface="Times New Roman" panose="02020603050405020304" pitchFamily="18" charset="0"/>
              </a:rPr>
              <a:t>A rectangular </a:t>
            </a:r>
            <a:r>
              <a:rPr lang="en-US" altLang="en-US" sz="3600" b="1" i="1" dirty="0">
                <a:latin typeface="Times New Roman" panose="02020603050405020304" pitchFamily="18" charset="0"/>
                <a:cs typeface="Times New Roman" panose="02020603050405020304" pitchFamily="18" charset="0"/>
              </a:rPr>
              <a:t>volumetric lattice with a solid core</a:t>
            </a:r>
            <a:r>
              <a:rPr lang="en-US" altLang="en-US" sz="3600" b="1" dirty="0">
                <a:latin typeface="Times New Roman" panose="02020603050405020304" pitchFamily="18" charset="0"/>
                <a:cs typeface="Times New Roman" panose="02020603050405020304" pitchFamily="18" charset="0"/>
              </a:rPr>
              <a:t>. The lattice perimeter allows for flexibility and slip resistance, and the solid core provides stability. Implementing the lattice structure will allow the fingers to ”hug” the object it is grabbing and will be able to conform to edges. The slots at the back of the finger were solely for assembling the prototype.</a:t>
            </a:r>
          </a:p>
        </p:txBody>
      </p:sp>
      <p:pic>
        <p:nvPicPr>
          <p:cNvPr id="1026" name="Picture 2">
            <a:extLst>
              <a:ext uri="{FF2B5EF4-FFF2-40B4-BE49-F238E27FC236}">
                <a16:creationId xmlns:a16="http://schemas.microsoft.com/office/drawing/2014/main" id="{F9D0E2F6-E9F5-673A-064A-5BB3A983F8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33261" y="21694807"/>
            <a:ext cx="4011546" cy="6309977"/>
          </a:xfrm>
          <a:prstGeom prst="rect">
            <a:avLst/>
          </a:prstGeom>
          <a:noFill/>
          <a:ln>
            <a:solidFill>
              <a:srgbClr val="8C0B42"/>
            </a:solidFill>
            <a:prstDash val="dash"/>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B8EACA8-8008-9CA3-3DC6-5BD7DD26CAAE}"/>
              </a:ext>
            </a:extLst>
          </p:cNvPr>
          <p:cNvSpPr txBox="1"/>
          <p:nvPr/>
        </p:nvSpPr>
        <p:spPr>
          <a:xfrm>
            <a:off x="38572913" y="21699526"/>
            <a:ext cx="5066050" cy="2708434"/>
          </a:xfrm>
          <a:prstGeom prst="rect">
            <a:avLst/>
          </a:prstGeom>
          <a:noFill/>
        </p:spPr>
        <p:txBody>
          <a:bodyPr wrap="square">
            <a:spAutoFit/>
          </a:bodyPr>
          <a:lstStyle/>
          <a:p>
            <a:pPr defTabSz="914400" eaLnBrk="0" fontAlgn="base" hangingPunct="0">
              <a:spcBef>
                <a:spcPct val="0"/>
              </a:spcBef>
              <a:spcAft>
                <a:spcPct val="0"/>
              </a:spcAft>
            </a:pPr>
            <a:r>
              <a:rPr lang="en-US" altLang="en-US" sz="3400" b="1" dirty="0">
                <a:solidFill>
                  <a:srgbClr val="000000"/>
                </a:solidFill>
                <a:latin typeface="Times New Roman" panose="02020603050405020304" pitchFamily="18" charset="0"/>
                <a:cs typeface="Times New Roman" panose="02020603050405020304" pitchFamily="18" charset="0"/>
              </a:rPr>
              <a:t>Figure 7  (left). </a:t>
            </a:r>
            <a:r>
              <a:rPr lang="en-US" altLang="en-US" sz="3400" dirty="0">
                <a:solidFill>
                  <a:srgbClr val="000000"/>
                </a:solidFill>
                <a:latin typeface="Times New Roman" panose="02020603050405020304" pitchFamily="18" charset="0"/>
                <a:cs typeface="Times New Roman" panose="02020603050405020304" pitchFamily="18" charset="0"/>
              </a:rPr>
              <a:t>Satellite Gripper V2 and cross section view of gripper fingers, including pivots within structure.</a:t>
            </a:r>
          </a:p>
        </p:txBody>
      </p:sp>
      <p:pic>
        <p:nvPicPr>
          <p:cNvPr id="8" name="Picture 7" descr="A hand holding a white object&#10;&#10;Description automatically generated">
            <a:extLst>
              <a:ext uri="{FF2B5EF4-FFF2-40B4-BE49-F238E27FC236}">
                <a16:creationId xmlns:a16="http://schemas.microsoft.com/office/drawing/2014/main" id="{9F3BBA70-6312-DBA7-2EF3-6620D42D9D38}"/>
              </a:ext>
            </a:extLst>
          </p:cNvPr>
          <p:cNvPicPr>
            <a:picLocks noChangeAspect="1"/>
          </p:cNvPicPr>
          <p:nvPr/>
        </p:nvPicPr>
        <p:blipFill>
          <a:blip r:embed="rId7">
            <a:extLst>
              <a:ext uri="{28A0092B-C50C-407E-A947-70E740481C1C}">
                <a14:useLocalDpi xmlns:a14="http://schemas.microsoft.com/office/drawing/2010/main" val="0"/>
              </a:ext>
            </a:extLst>
          </a:blip>
          <a:srcRect l="10090" t="7946" r="14977" b="5096"/>
          <a:stretch/>
        </p:blipFill>
        <p:spPr>
          <a:xfrm>
            <a:off x="7225587" y="24779354"/>
            <a:ext cx="3420097" cy="4902870"/>
          </a:xfrm>
          <a:prstGeom prst="rect">
            <a:avLst/>
          </a:prstGeom>
          <a:ln>
            <a:solidFill>
              <a:srgbClr val="8C0B42"/>
            </a:solidFill>
            <a:prstDash val="dash"/>
          </a:ln>
        </p:spPr>
      </p:pic>
      <p:pic>
        <p:nvPicPr>
          <p:cNvPr id="7" name="Picture 6" descr="A robot hand with a copper ball&#10;&#10;Description automatically generated">
            <a:extLst>
              <a:ext uri="{FF2B5EF4-FFF2-40B4-BE49-F238E27FC236}">
                <a16:creationId xmlns:a16="http://schemas.microsoft.com/office/drawing/2014/main" id="{F153CEA8-C9A0-0F3E-9CDC-CF029795DC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504" y="24528957"/>
            <a:ext cx="3713577" cy="4528752"/>
          </a:xfrm>
          <a:prstGeom prst="rect">
            <a:avLst/>
          </a:prstGeom>
          <a:ln>
            <a:solidFill>
              <a:srgbClr val="8C0B42"/>
            </a:solidFill>
            <a:prstDash val="dash"/>
          </a:ln>
        </p:spPr>
      </p:pic>
      <p:sp>
        <p:nvSpPr>
          <p:cNvPr id="10" name="TextBox 9">
            <a:extLst>
              <a:ext uri="{FF2B5EF4-FFF2-40B4-BE49-F238E27FC236}">
                <a16:creationId xmlns:a16="http://schemas.microsoft.com/office/drawing/2014/main" id="{05844FD8-2E75-E987-A47D-64279980B048}"/>
              </a:ext>
            </a:extLst>
          </p:cNvPr>
          <p:cNvSpPr txBox="1"/>
          <p:nvPr/>
        </p:nvSpPr>
        <p:spPr>
          <a:xfrm>
            <a:off x="4008684" y="24517557"/>
            <a:ext cx="3216903" cy="1661993"/>
          </a:xfrm>
          <a:prstGeom prst="rect">
            <a:avLst/>
          </a:prstGeom>
          <a:noFill/>
        </p:spPr>
        <p:txBody>
          <a:bodyPr wrap="square">
            <a:spAutoFit/>
          </a:bodyPr>
          <a:lstStyle/>
          <a:p>
            <a:pPr defTabSz="914400" eaLnBrk="0" fontAlgn="base" hangingPunct="0">
              <a:spcBef>
                <a:spcPct val="0"/>
              </a:spcBef>
              <a:spcAft>
                <a:spcPct val="0"/>
              </a:spcAft>
            </a:pPr>
            <a:r>
              <a:rPr lang="en-US" altLang="en-US" sz="3400" b="1" dirty="0">
                <a:solidFill>
                  <a:srgbClr val="000000"/>
                </a:solidFill>
                <a:latin typeface="Times New Roman" panose="02020603050405020304" pitchFamily="18" charset="0"/>
                <a:cs typeface="Times New Roman" panose="02020603050405020304" pitchFamily="18" charset="0"/>
              </a:rPr>
              <a:t>Figure 1 (left).</a:t>
            </a:r>
            <a:r>
              <a:rPr lang="en-US" altLang="en-US" sz="3400" dirty="0">
                <a:solidFill>
                  <a:srgbClr val="000000"/>
                </a:solidFill>
                <a:latin typeface="Times New Roman" panose="02020603050405020304" pitchFamily="18" charset="0"/>
                <a:cs typeface="Times New Roman" panose="02020603050405020304" pitchFamily="18" charset="0"/>
              </a:rPr>
              <a:t> Underactuated finger system.</a:t>
            </a:r>
          </a:p>
        </p:txBody>
      </p:sp>
      <p:sp>
        <p:nvSpPr>
          <p:cNvPr id="13" name="TextBox 12">
            <a:extLst>
              <a:ext uri="{FF2B5EF4-FFF2-40B4-BE49-F238E27FC236}">
                <a16:creationId xmlns:a16="http://schemas.microsoft.com/office/drawing/2014/main" id="{7CF2D09E-B107-81CD-2E75-EA468DBB3E47}"/>
              </a:ext>
            </a:extLst>
          </p:cNvPr>
          <p:cNvSpPr txBox="1"/>
          <p:nvPr/>
        </p:nvSpPr>
        <p:spPr>
          <a:xfrm>
            <a:off x="3714630" y="27997118"/>
            <a:ext cx="3461613" cy="1138773"/>
          </a:xfrm>
          <a:prstGeom prst="rect">
            <a:avLst/>
          </a:prstGeom>
          <a:noFill/>
        </p:spPr>
        <p:txBody>
          <a:bodyPr wrap="square">
            <a:spAutoFit/>
          </a:bodyPr>
          <a:lstStyle/>
          <a:p>
            <a:pPr algn="r" defTabSz="914400" eaLnBrk="0" fontAlgn="base" hangingPunct="0">
              <a:spcBef>
                <a:spcPct val="0"/>
              </a:spcBef>
              <a:spcAft>
                <a:spcPct val="0"/>
              </a:spcAft>
            </a:pPr>
            <a:r>
              <a:rPr lang="en-US" altLang="en-US" sz="3400" b="1" dirty="0">
                <a:solidFill>
                  <a:srgbClr val="000000"/>
                </a:solidFill>
                <a:latin typeface="Times New Roman" panose="02020603050405020304" pitchFamily="18" charset="0"/>
                <a:cs typeface="Times New Roman" panose="02020603050405020304" pitchFamily="18" charset="0"/>
              </a:rPr>
              <a:t>Figure 2 (right).</a:t>
            </a:r>
            <a:r>
              <a:rPr lang="en-US" altLang="en-US" sz="3400" dirty="0">
                <a:solidFill>
                  <a:srgbClr val="000000"/>
                </a:solidFill>
                <a:latin typeface="Times New Roman" panose="02020603050405020304" pitchFamily="18" charset="0"/>
                <a:cs typeface="Times New Roman" panose="02020603050405020304" pitchFamily="18" charset="0"/>
              </a:rPr>
              <a:t> Flexible system.</a:t>
            </a:r>
          </a:p>
        </p:txBody>
      </p:sp>
      <p:sp>
        <p:nvSpPr>
          <p:cNvPr id="15" name="TextBox 14">
            <a:extLst>
              <a:ext uri="{FF2B5EF4-FFF2-40B4-BE49-F238E27FC236}">
                <a16:creationId xmlns:a16="http://schemas.microsoft.com/office/drawing/2014/main" id="{DE7F0F0D-B63A-06EB-D0C1-DD1A94319364}"/>
              </a:ext>
            </a:extLst>
          </p:cNvPr>
          <p:cNvSpPr txBox="1"/>
          <p:nvPr/>
        </p:nvSpPr>
        <p:spPr>
          <a:xfrm>
            <a:off x="11724357" y="12925581"/>
            <a:ext cx="5424912" cy="1138773"/>
          </a:xfrm>
          <a:prstGeom prst="rect">
            <a:avLst/>
          </a:prstGeom>
          <a:noFill/>
        </p:spPr>
        <p:txBody>
          <a:bodyPr wrap="square">
            <a:spAutoFit/>
          </a:bodyPr>
          <a:lstStyle/>
          <a:p>
            <a:pPr algn="ctr" defTabSz="914400" eaLnBrk="0" fontAlgn="base" hangingPunct="0">
              <a:spcBef>
                <a:spcPct val="0"/>
              </a:spcBef>
              <a:spcAft>
                <a:spcPct val="0"/>
              </a:spcAft>
            </a:pPr>
            <a:r>
              <a:rPr lang="en-US" altLang="en-US" sz="3400" b="1" dirty="0">
                <a:solidFill>
                  <a:srgbClr val="000000"/>
                </a:solidFill>
                <a:latin typeface="Times New Roman" panose="02020603050405020304" pitchFamily="18" charset="0"/>
                <a:cs typeface="Times New Roman" panose="02020603050405020304" pitchFamily="18" charset="0"/>
              </a:rPr>
              <a:t>Figure 3. </a:t>
            </a:r>
            <a:r>
              <a:rPr lang="en-US" altLang="en-US" sz="3400" dirty="0">
                <a:solidFill>
                  <a:srgbClr val="000000"/>
                </a:solidFill>
                <a:latin typeface="Times New Roman" panose="02020603050405020304" pitchFamily="18" charset="0"/>
                <a:cs typeface="Times New Roman" panose="02020603050405020304" pitchFamily="18" charset="0"/>
              </a:rPr>
              <a:t>System fully extended.</a:t>
            </a:r>
          </a:p>
        </p:txBody>
      </p:sp>
      <p:sp>
        <p:nvSpPr>
          <p:cNvPr id="17" name="TextBox 16">
            <a:extLst>
              <a:ext uri="{FF2B5EF4-FFF2-40B4-BE49-F238E27FC236}">
                <a16:creationId xmlns:a16="http://schemas.microsoft.com/office/drawing/2014/main" id="{F1BD8A17-F0B7-8DB4-7363-DDD625367C07}"/>
              </a:ext>
            </a:extLst>
          </p:cNvPr>
          <p:cNvSpPr txBox="1"/>
          <p:nvPr/>
        </p:nvSpPr>
        <p:spPr>
          <a:xfrm>
            <a:off x="17993690" y="11345062"/>
            <a:ext cx="3981440" cy="1138773"/>
          </a:xfrm>
          <a:prstGeom prst="rect">
            <a:avLst/>
          </a:prstGeom>
          <a:noFill/>
        </p:spPr>
        <p:txBody>
          <a:bodyPr wrap="square">
            <a:spAutoFit/>
          </a:bodyPr>
          <a:lstStyle/>
          <a:p>
            <a:pPr algn="ctr" defTabSz="914400" eaLnBrk="0" fontAlgn="base" hangingPunct="0">
              <a:spcBef>
                <a:spcPct val="0"/>
              </a:spcBef>
              <a:spcAft>
                <a:spcPct val="0"/>
              </a:spcAft>
            </a:pPr>
            <a:r>
              <a:rPr lang="en-US" altLang="en-US" sz="3400" b="1" dirty="0">
                <a:solidFill>
                  <a:srgbClr val="000000"/>
                </a:solidFill>
                <a:latin typeface="Times New Roman" panose="02020603050405020304" pitchFamily="18" charset="0"/>
                <a:cs typeface="Times New Roman" panose="02020603050405020304" pitchFamily="18" charset="0"/>
              </a:rPr>
              <a:t>Figure 4. </a:t>
            </a:r>
            <a:r>
              <a:rPr lang="en-US" altLang="en-US" sz="3400" dirty="0">
                <a:solidFill>
                  <a:srgbClr val="000000"/>
                </a:solidFill>
                <a:latin typeface="Times New Roman" panose="02020603050405020304" pitchFamily="18" charset="0"/>
                <a:cs typeface="Times New Roman" panose="02020603050405020304" pitchFamily="18" charset="0"/>
              </a:rPr>
              <a:t>System at maximum closure.</a:t>
            </a:r>
          </a:p>
        </p:txBody>
      </p:sp>
      <p:pic>
        <p:nvPicPr>
          <p:cNvPr id="20" name="Picture 2">
            <a:extLst>
              <a:ext uri="{FF2B5EF4-FFF2-40B4-BE49-F238E27FC236}">
                <a16:creationId xmlns:a16="http://schemas.microsoft.com/office/drawing/2014/main" id="{B8C0AD64-F419-99CB-E44C-46BD8C72F3F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2653" r="22388"/>
          <a:stretch/>
        </p:blipFill>
        <p:spPr bwMode="auto">
          <a:xfrm>
            <a:off x="22106340" y="6568599"/>
            <a:ext cx="3760025" cy="6661777"/>
          </a:xfrm>
          <a:prstGeom prst="rect">
            <a:avLst/>
          </a:prstGeom>
          <a:noFill/>
          <a:ln>
            <a:solidFill>
              <a:srgbClr val="8C0B42"/>
            </a:solidFill>
            <a:prstDash val="dash"/>
          </a:ln>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id="{E927369A-D18B-301C-AB74-4F23B3C5112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9027" t="2953" r="20215" b="3594"/>
          <a:stretch/>
        </p:blipFill>
        <p:spPr bwMode="auto">
          <a:xfrm>
            <a:off x="39333148" y="25372530"/>
            <a:ext cx="4305815" cy="6914809"/>
          </a:xfrm>
          <a:prstGeom prst="rect">
            <a:avLst/>
          </a:prstGeom>
          <a:noFill/>
          <a:ln>
            <a:solidFill>
              <a:srgbClr val="8C0B42"/>
            </a:solidFill>
            <a:prstDash val="dash"/>
          </a:ln>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BFA37D1B-1AD2-6780-E86C-734A087E20F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8216"/>
          <a:stretch/>
        </p:blipFill>
        <p:spPr bwMode="auto">
          <a:xfrm>
            <a:off x="25802473" y="9494238"/>
            <a:ext cx="1794121" cy="4251541"/>
          </a:xfrm>
          <a:prstGeom prst="rect">
            <a:avLst/>
          </a:prstGeom>
          <a:noFill/>
          <a:ln>
            <a:solidFill>
              <a:srgbClr val="8C0B42"/>
            </a:solidFill>
            <a:prstDash val="dash"/>
          </a:ln>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1E6F986-862E-AC25-3ECF-DB720CD7C5F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118840" y="22552993"/>
            <a:ext cx="1616835" cy="6717214"/>
          </a:xfrm>
          <a:prstGeom prst="rect">
            <a:avLst/>
          </a:prstGeom>
          <a:noFill/>
          <a:ln>
            <a:solidFill>
              <a:srgbClr val="8C0B42"/>
            </a:solidFill>
            <a:prstDash val="dash"/>
          </a:ln>
          <a:extLst>
            <a:ext uri="{909E8E84-426E-40DD-AFC4-6F175D3DCCD1}">
              <a14:hiddenFill xmlns:a14="http://schemas.microsoft.com/office/drawing/2010/main">
                <a:solidFill>
                  <a:srgbClr val="FFFFFF"/>
                </a:solidFill>
              </a14:hiddenFill>
            </a:ext>
          </a:extLst>
        </p:spPr>
      </p:pic>
      <p:pic>
        <p:nvPicPr>
          <p:cNvPr id="24" name="Picture 8">
            <a:extLst>
              <a:ext uri="{FF2B5EF4-FFF2-40B4-BE49-F238E27FC236}">
                <a16:creationId xmlns:a16="http://schemas.microsoft.com/office/drawing/2014/main" id="{C75C38BE-8004-CCBD-894F-AA25621CECAC}"/>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8368" t="2483" r="10816" b="3016"/>
          <a:stretch/>
        </p:blipFill>
        <p:spPr bwMode="auto">
          <a:xfrm>
            <a:off x="37577234" y="27684414"/>
            <a:ext cx="2226984" cy="4960148"/>
          </a:xfrm>
          <a:prstGeom prst="rect">
            <a:avLst/>
          </a:prstGeom>
          <a:noFill/>
          <a:ln>
            <a:solidFill>
              <a:srgbClr val="8C0B42"/>
            </a:solidFill>
            <a:prstDash val="dash"/>
          </a:ln>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08C2692-E793-16A0-E748-4054C12DDDCA}"/>
              </a:ext>
            </a:extLst>
          </p:cNvPr>
          <p:cNvSpPr txBox="1"/>
          <p:nvPr/>
        </p:nvSpPr>
        <p:spPr>
          <a:xfrm>
            <a:off x="33031472" y="30625346"/>
            <a:ext cx="4373868" cy="1661993"/>
          </a:xfrm>
          <a:prstGeom prst="rect">
            <a:avLst/>
          </a:prstGeom>
          <a:noFill/>
        </p:spPr>
        <p:txBody>
          <a:bodyPr wrap="square">
            <a:spAutoFit/>
          </a:bodyPr>
          <a:lstStyle/>
          <a:p>
            <a:pPr algn="r" defTabSz="914400" eaLnBrk="0" fontAlgn="base" hangingPunct="0">
              <a:spcBef>
                <a:spcPct val="0"/>
              </a:spcBef>
              <a:spcAft>
                <a:spcPct val="0"/>
              </a:spcAft>
            </a:pPr>
            <a:r>
              <a:rPr lang="en-US" altLang="en-US" sz="3400" b="1" dirty="0">
                <a:solidFill>
                  <a:srgbClr val="000000"/>
                </a:solidFill>
                <a:latin typeface="Times New Roman" panose="02020603050405020304" pitchFamily="18" charset="0"/>
                <a:cs typeface="Times New Roman" panose="02020603050405020304" pitchFamily="18" charset="0"/>
              </a:rPr>
              <a:t>Figure 8  (right). </a:t>
            </a:r>
            <a:r>
              <a:rPr lang="en-US" altLang="en-US" sz="3400" dirty="0">
                <a:solidFill>
                  <a:srgbClr val="000000"/>
                </a:solidFill>
                <a:latin typeface="Times New Roman" panose="02020603050405020304" pitchFamily="18" charset="0"/>
                <a:cs typeface="Times New Roman" panose="02020603050405020304" pitchFamily="18" charset="0"/>
              </a:rPr>
              <a:t>Lattice Finger VA, isometric and side view.</a:t>
            </a:r>
          </a:p>
        </p:txBody>
      </p:sp>
      <p:sp>
        <p:nvSpPr>
          <p:cNvPr id="26" name="TextBox 25">
            <a:extLst>
              <a:ext uri="{FF2B5EF4-FFF2-40B4-BE49-F238E27FC236}">
                <a16:creationId xmlns:a16="http://schemas.microsoft.com/office/drawing/2014/main" id="{F70A5B4E-5BF3-BD27-70C4-66FF4127914B}"/>
              </a:ext>
            </a:extLst>
          </p:cNvPr>
          <p:cNvSpPr txBox="1"/>
          <p:nvPr/>
        </p:nvSpPr>
        <p:spPr>
          <a:xfrm>
            <a:off x="22106340" y="13847643"/>
            <a:ext cx="5619523" cy="1138773"/>
          </a:xfrm>
          <a:prstGeom prst="rect">
            <a:avLst/>
          </a:prstGeom>
          <a:noFill/>
        </p:spPr>
        <p:txBody>
          <a:bodyPr wrap="square">
            <a:spAutoFit/>
          </a:bodyPr>
          <a:lstStyle/>
          <a:p>
            <a:pPr algn="ctr" defTabSz="914400" eaLnBrk="0" fontAlgn="base" hangingPunct="0">
              <a:spcBef>
                <a:spcPct val="0"/>
              </a:spcBef>
              <a:spcAft>
                <a:spcPct val="0"/>
              </a:spcAft>
            </a:pPr>
            <a:r>
              <a:rPr lang="en-US" altLang="en-US" sz="3400" b="1" dirty="0">
                <a:solidFill>
                  <a:srgbClr val="000000"/>
                </a:solidFill>
                <a:latin typeface="Times New Roman" panose="02020603050405020304" pitchFamily="18" charset="0"/>
                <a:cs typeface="Times New Roman" panose="02020603050405020304" pitchFamily="18" charset="0"/>
              </a:rPr>
              <a:t>Figure 5. </a:t>
            </a:r>
            <a:r>
              <a:rPr lang="en-US" altLang="en-US" sz="3400" dirty="0">
                <a:solidFill>
                  <a:srgbClr val="000000"/>
                </a:solidFill>
                <a:latin typeface="Times New Roman" panose="02020603050405020304" pitchFamily="18" charset="0"/>
                <a:cs typeface="Times New Roman" panose="02020603050405020304" pitchFamily="18" charset="0"/>
              </a:rPr>
              <a:t>Lattice Finger VJ, isometric and side view.</a:t>
            </a:r>
          </a:p>
        </p:txBody>
      </p:sp>
      <p:sp>
        <p:nvSpPr>
          <p:cNvPr id="30" name="TextBox 29">
            <a:extLst>
              <a:ext uri="{FF2B5EF4-FFF2-40B4-BE49-F238E27FC236}">
                <a16:creationId xmlns:a16="http://schemas.microsoft.com/office/drawing/2014/main" id="{B97D54C3-092E-81EC-3607-564DF579C504}"/>
              </a:ext>
            </a:extLst>
          </p:cNvPr>
          <p:cNvSpPr txBox="1"/>
          <p:nvPr/>
        </p:nvSpPr>
        <p:spPr>
          <a:xfrm>
            <a:off x="25191552" y="6590229"/>
            <a:ext cx="670958" cy="615553"/>
          </a:xfrm>
          <a:prstGeom prst="rect">
            <a:avLst/>
          </a:prstGeom>
          <a:noFill/>
        </p:spPr>
        <p:txBody>
          <a:bodyPr wrap="square">
            <a:spAutoFit/>
          </a:bodyPr>
          <a:lstStyle/>
          <a:p>
            <a:pPr algn="ctr" defTabSz="914400" eaLnBrk="0" fontAlgn="base" hangingPunct="0">
              <a:spcBef>
                <a:spcPct val="0"/>
              </a:spcBef>
              <a:spcAft>
                <a:spcPct val="0"/>
              </a:spcAft>
            </a:pPr>
            <a:r>
              <a:rPr lang="en-US" altLang="en-US" sz="3400" b="1" dirty="0">
                <a:solidFill>
                  <a:srgbClr val="000000"/>
                </a:solidFill>
                <a:latin typeface="Times New Roman" panose="02020603050405020304" pitchFamily="18" charset="0"/>
                <a:cs typeface="Times New Roman" panose="02020603050405020304" pitchFamily="18" charset="0"/>
              </a:rPr>
              <a:t>5</a:t>
            </a:r>
            <a:endParaRPr lang="en-US" altLang="en-US" sz="3400" dirty="0">
              <a:solidFill>
                <a:srgbClr val="000000"/>
              </a:solidFill>
              <a:latin typeface="Times New Roman" panose="02020603050405020304" pitchFamily="18" charset="0"/>
              <a:cs typeface="Times New Roman" panose="02020603050405020304" pitchFamily="18" charset="0"/>
            </a:endParaRPr>
          </a:p>
        </p:txBody>
      </p:sp>
      <p:pic>
        <p:nvPicPr>
          <p:cNvPr id="34" name="Picture 33" descr="A structure with many boxes&#10;&#10;Description automatically generated with medium confidence">
            <a:extLst>
              <a:ext uri="{FF2B5EF4-FFF2-40B4-BE49-F238E27FC236}">
                <a16:creationId xmlns:a16="http://schemas.microsoft.com/office/drawing/2014/main" id="{B8E1022E-3ECD-17B8-209F-0F69A8CF312A}"/>
              </a:ext>
            </a:extLst>
          </p:cNvPr>
          <p:cNvPicPr>
            <a:picLocks noChangeAspect="1"/>
          </p:cNvPicPr>
          <p:nvPr/>
        </p:nvPicPr>
        <p:blipFill>
          <a:blip r:embed="rId14">
            <a:extLst>
              <a:ext uri="{28A0092B-C50C-407E-A947-70E740481C1C}">
                <a14:useLocalDpi xmlns:a14="http://schemas.microsoft.com/office/drawing/2010/main" val="0"/>
              </a:ext>
            </a:extLst>
          </a:blip>
          <a:srcRect l="4195" t="1586" r="6473"/>
          <a:stretch/>
        </p:blipFill>
        <p:spPr>
          <a:xfrm>
            <a:off x="27938489" y="10630376"/>
            <a:ext cx="4140152" cy="7145499"/>
          </a:xfrm>
          <a:prstGeom prst="rect">
            <a:avLst/>
          </a:prstGeom>
          <a:ln>
            <a:solidFill>
              <a:srgbClr val="8C0B42"/>
            </a:solidFill>
            <a:prstDash val="dash"/>
          </a:ln>
        </p:spPr>
      </p:pic>
      <p:sp>
        <p:nvSpPr>
          <p:cNvPr id="35" name="TextBox 34">
            <a:extLst>
              <a:ext uri="{FF2B5EF4-FFF2-40B4-BE49-F238E27FC236}">
                <a16:creationId xmlns:a16="http://schemas.microsoft.com/office/drawing/2014/main" id="{9D73F1F7-67BC-820D-D308-4A28F7A3178E}"/>
              </a:ext>
            </a:extLst>
          </p:cNvPr>
          <p:cNvSpPr txBox="1"/>
          <p:nvPr/>
        </p:nvSpPr>
        <p:spPr>
          <a:xfrm>
            <a:off x="28020979" y="17847987"/>
            <a:ext cx="4140152" cy="1661993"/>
          </a:xfrm>
          <a:prstGeom prst="rect">
            <a:avLst/>
          </a:prstGeom>
          <a:noFill/>
        </p:spPr>
        <p:txBody>
          <a:bodyPr wrap="square">
            <a:spAutoFit/>
          </a:bodyPr>
          <a:lstStyle/>
          <a:p>
            <a:pPr algn="ctr" defTabSz="914400" eaLnBrk="0" fontAlgn="base" hangingPunct="0">
              <a:spcBef>
                <a:spcPct val="0"/>
              </a:spcBef>
              <a:spcAft>
                <a:spcPct val="0"/>
              </a:spcAft>
            </a:pPr>
            <a:r>
              <a:rPr lang="en-US" altLang="en-US" sz="3400" b="1" dirty="0">
                <a:solidFill>
                  <a:srgbClr val="000000"/>
                </a:solidFill>
                <a:latin typeface="Times New Roman" panose="02020603050405020304" pitchFamily="18" charset="0"/>
                <a:cs typeface="Times New Roman" panose="02020603050405020304" pitchFamily="18" charset="0"/>
              </a:rPr>
              <a:t>Figure 6. </a:t>
            </a:r>
            <a:r>
              <a:rPr lang="en-US" altLang="en-US" sz="3400" dirty="0">
                <a:solidFill>
                  <a:srgbClr val="000000"/>
                </a:solidFill>
                <a:latin typeface="Times New Roman" panose="02020603050405020304" pitchFamily="18" charset="0"/>
                <a:cs typeface="Times New Roman" panose="02020603050405020304" pitchFamily="18" charset="0"/>
              </a:rPr>
              <a:t>Mesh of Lattice Finger VJ, isometric back view.</a:t>
            </a:r>
          </a:p>
        </p:txBody>
      </p:sp>
      <p:sp>
        <p:nvSpPr>
          <p:cNvPr id="36" name="TextBox 35">
            <a:extLst>
              <a:ext uri="{FF2B5EF4-FFF2-40B4-BE49-F238E27FC236}">
                <a16:creationId xmlns:a16="http://schemas.microsoft.com/office/drawing/2014/main" id="{511E1FF5-7FD0-1D45-2204-25F5A1C68B64}"/>
              </a:ext>
            </a:extLst>
          </p:cNvPr>
          <p:cNvSpPr txBox="1"/>
          <p:nvPr/>
        </p:nvSpPr>
        <p:spPr>
          <a:xfrm>
            <a:off x="27918228" y="10680999"/>
            <a:ext cx="670958" cy="615553"/>
          </a:xfrm>
          <a:prstGeom prst="rect">
            <a:avLst/>
          </a:prstGeom>
          <a:noFill/>
        </p:spPr>
        <p:txBody>
          <a:bodyPr wrap="square">
            <a:spAutoFit/>
          </a:bodyPr>
          <a:lstStyle/>
          <a:p>
            <a:pPr algn="ctr" defTabSz="914400" eaLnBrk="0" fontAlgn="base" hangingPunct="0">
              <a:spcBef>
                <a:spcPct val="0"/>
              </a:spcBef>
              <a:spcAft>
                <a:spcPct val="0"/>
              </a:spcAft>
            </a:pPr>
            <a:r>
              <a:rPr lang="en-US" altLang="en-US" sz="3400" b="1" dirty="0">
                <a:solidFill>
                  <a:srgbClr val="000000"/>
                </a:solidFill>
                <a:latin typeface="Times New Roman" panose="02020603050405020304" pitchFamily="18" charset="0"/>
                <a:cs typeface="Times New Roman" panose="02020603050405020304" pitchFamily="18" charset="0"/>
              </a:rPr>
              <a:t>6</a:t>
            </a:r>
            <a:endParaRPr lang="en-US" altLang="en-US" sz="3400" dirty="0">
              <a:solidFill>
                <a:srgbClr val="00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FA7BEB2-85D0-9241-0298-4A76E490D461}"/>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9763" t="9796" r="11738" b="7900"/>
          <a:stretch/>
        </p:blipFill>
        <p:spPr bwMode="auto">
          <a:xfrm>
            <a:off x="11727009" y="6519406"/>
            <a:ext cx="6218428" cy="6383155"/>
          </a:xfrm>
          <a:prstGeom prst="rect">
            <a:avLst/>
          </a:prstGeom>
          <a:noFill/>
          <a:ln>
            <a:solidFill>
              <a:srgbClr val="8C0B42"/>
            </a:solidFill>
            <a:prstDash val="dash"/>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04FF84DB-A0FF-FE4E-5246-146481B330AB}"/>
              </a:ext>
            </a:extLst>
          </p:cNvPr>
          <p:cNvSpPr txBox="1"/>
          <p:nvPr/>
        </p:nvSpPr>
        <p:spPr>
          <a:xfrm>
            <a:off x="21238457" y="12559026"/>
            <a:ext cx="670958" cy="615553"/>
          </a:xfrm>
          <a:prstGeom prst="rect">
            <a:avLst/>
          </a:prstGeom>
          <a:noFill/>
        </p:spPr>
        <p:txBody>
          <a:bodyPr wrap="square">
            <a:spAutoFit/>
          </a:bodyPr>
          <a:lstStyle/>
          <a:p>
            <a:pPr algn="ctr" defTabSz="914400" eaLnBrk="0" fontAlgn="base" hangingPunct="0">
              <a:spcBef>
                <a:spcPct val="0"/>
              </a:spcBef>
              <a:spcAft>
                <a:spcPct val="0"/>
              </a:spcAft>
            </a:pPr>
            <a:r>
              <a:rPr lang="en-US" altLang="en-US" sz="3400" b="1" dirty="0">
                <a:solidFill>
                  <a:srgbClr val="000000"/>
                </a:solidFill>
                <a:latin typeface="Times New Roman" panose="02020603050405020304" pitchFamily="18" charset="0"/>
                <a:cs typeface="Times New Roman" panose="02020603050405020304" pitchFamily="18" charset="0"/>
              </a:rPr>
              <a:t>4</a:t>
            </a:r>
            <a:endParaRPr lang="en-US" altLang="en-US" sz="3400" dirty="0">
              <a:solidFill>
                <a:srgbClr val="00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2C2F3AC-EC47-3200-A949-89EF7D94D7FF}"/>
              </a:ext>
            </a:extLst>
          </p:cNvPr>
          <p:cNvSpPr txBox="1"/>
          <p:nvPr/>
        </p:nvSpPr>
        <p:spPr>
          <a:xfrm>
            <a:off x="252237" y="28445787"/>
            <a:ext cx="670958" cy="615553"/>
          </a:xfrm>
          <a:prstGeom prst="rect">
            <a:avLst/>
          </a:prstGeom>
          <a:noFill/>
        </p:spPr>
        <p:txBody>
          <a:bodyPr wrap="square">
            <a:spAutoFit/>
          </a:bodyPr>
          <a:lstStyle/>
          <a:p>
            <a:pPr algn="ctr" defTabSz="914400" eaLnBrk="0" fontAlgn="base" hangingPunct="0">
              <a:spcBef>
                <a:spcPct val="0"/>
              </a:spcBef>
              <a:spcAft>
                <a:spcPct val="0"/>
              </a:spcAft>
            </a:pPr>
            <a:r>
              <a:rPr lang="en-US" altLang="en-US" sz="3400" b="1" dirty="0">
                <a:solidFill>
                  <a:srgbClr val="000000"/>
                </a:solidFill>
                <a:latin typeface="Times New Roman" panose="02020603050405020304" pitchFamily="18" charset="0"/>
                <a:cs typeface="Times New Roman" panose="02020603050405020304" pitchFamily="18" charset="0"/>
              </a:rPr>
              <a:t>1</a:t>
            </a:r>
            <a:endParaRPr lang="en-US" altLang="en-US" sz="3400" dirty="0">
              <a:solidFill>
                <a:srgbClr val="000000"/>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9E43ED88-6EA6-6AF3-4DC0-036163A104D2}"/>
              </a:ext>
            </a:extLst>
          </p:cNvPr>
          <p:cNvSpPr txBox="1"/>
          <p:nvPr/>
        </p:nvSpPr>
        <p:spPr>
          <a:xfrm>
            <a:off x="9974726" y="29066671"/>
            <a:ext cx="670958" cy="615553"/>
          </a:xfrm>
          <a:prstGeom prst="rect">
            <a:avLst/>
          </a:prstGeom>
          <a:noFill/>
        </p:spPr>
        <p:txBody>
          <a:bodyPr wrap="square">
            <a:spAutoFit/>
          </a:bodyPr>
          <a:lstStyle/>
          <a:p>
            <a:pPr algn="ctr" defTabSz="914400" eaLnBrk="0" fontAlgn="base" hangingPunct="0">
              <a:spcBef>
                <a:spcPct val="0"/>
              </a:spcBef>
              <a:spcAft>
                <a:spcPct val="0"/>
              </a:spcAft>
            </a:pPr>
            <a:r>
              <a:rPr lang="en-US" altLang="en-US" sz="3400" b="1" dirty="0">
                <a:solidFill>
                  <a:srgbClr val="000000"/>
                </a:solidFill>
                <a:latin typeface="Times New Roman" panose="02020603050405020304" pitchFamily="18" charset="0"/>
                <a:cs typeface="Times New Roman" panose="02020603050405020304" pitchFamily="18" charset="0"/>
              </a:rPr>
              <a:t>2</a:t>
            </a:r>
            <a:endParaRPr lang="en-US" altLang="en-US" sz="3400" dirty="0">
              <a:solidFill>
                <a:srgbClr val="000000"/>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3C77DE99-239F-7193-73C3-0D926DF19C65}"/>
              </a:ext>
            </a:extLst>
          </p:cNvPr>
          <p:cNvSpPr txBox="1"/>
          <p:nvPr/>
        </p:nvSpPr>
        <p:spPr>
          <a:xfrm>
            <a:off x="37737822" y="21672145"/>
            <a:ext cx="670958" cy="615553"/>
          </a:xfrm>
          <a:prstGeom prst="rect">
            <a:avLst/>
          </a:prstGeom>
          <a:noFill/>
        </p:spPr>
        <p:txBody>
          <a:bodyPr wrap="square">
            <a:spAutoFit/>
          </a:bodyPr>
          <a:lstStyle/>
          <a:p>
            <a:pPr algn="ctr" defTabSz="914400" eaLnBrk="0" fontAlgn="base" hangingPunct="0">
              <a:spcBef>
                <a:spcPct val="0"/>
              </a:spcBef>
              <a:spcAft>
                <a:spcPct val="0"/>
              </a:spcAft>
            </a:pPr>
            <a:r>
              <a:rPr lang="en-US" altLang="en-US" sz="3400" b="1" dirty="0">
                <a:solidFill>
                  <a:srgbClr val="000000"/>
                </a:solidFill>
                <a:latin typeface="Times New Roman" panose="02020603050405020304" pitchFamily="18" charset="0"/>
                <a:cs typeface="Times New Roman" panose="02020603050405020304" pitchFamily="18" charset="0"/>
              </a:rPr>
              <a:t>7</a:t>
            </a:r>
            <a:endParaRPr lang="en-US" altLang="en-US" sz="3400" dirty="0">
              <a:solidFill>
                <a:srgbClr val="000000"/>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F22EF7F8-5D6A-31C7-0BB8-C955E8FCBA3B}"/>
              </a:ext>
            </a:extLst>
          </p:cNvPr>
          <p:cNvSpPr txBox="1"/>
          <p:nvPr/>
        </p:nvSpPr>
        <p:spPr>
          <a:xfrm>
            <a:off x="39228189" y="25372530"/>
            <a:ext cx="670958" cy="615553"/>
          </a:xfrm>
          <a:prstGeom prst="rect">
            <a:avLst/>
          </a:prstGeom>
          <a:noFill/>
        </p:spPr>
        <p:txBody>
          <a:bodyPr wrap="square">
            <a:spAutoFit/>
          </a:bodyPr>
          <a:lstStyle/>
          <a:p>
            <a:pPr algn="ctr" defTabSz="914400" eaLnBrk="0" fontAlgn="base" hangingPunct="0">
              <a:spcBef>
                <a:spcPct val="0"/>
              </a:spcBef>
              <a:spcAft>
                <a:spcPct val="0"/>
              </a:spcAft>
            </a:pPr>
            <a:r>
              <a:rPr lang="en-US" altLang="en-US" sz="3400" b="1" dirty="0">
                <a:solidFill>
                  <a:srgbClr val="000000"/>
                </a:solidFill>
                <a:latin typeface="Times New Roman" panose="02020603050405020304" pitchFamily="18" charset="0"/>
                <a:cs typeface="Times New Roman" panose="02020603050405020304" pitchFamily="18" charset="0"/>
              </a:rPr>
              <a:t>8</a:t>
            </a:r>
            <a:endParaRPr lang="en-US" altLang="en-US" sz="3400" dirty="0">
              <a:solidFill>
                <a:srgbClr val="000000"/>
              </a:solidFill>
              <a:latin typeface="Times New Roman" panose="02020603050405020304" pitchFamily="18" charset="0"/>
              <a:cs typeface="Times New Roman" panose="02020603050405020304" pitchFamily="18" charset="0"/>
            </a:endParaRPr>
          </a:p>
        </p:txBody>
      </p:sp>
      <p:pic>
        <p:nvPicPr>
          <p:cNvPr id="38" name="Picture 2">
            <a:extLst>
              <a:ext uri="{FF2B5EF4-FFF2-40B4-BE49-F238E27FC236}">
                <a16:creationId xmlns:a16="http://schemas.microsoft.com/office/drawing/2014/main" id="{163DC1F3-6F92-403C-9B48-5EE001E91F75}"/>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915" b="2261"/>
          <a:stretch/>
        </p:blipFill>
        <p:spPr bwMode="auto">
          <a:xfrm>
            <a:off x="34217189" y="881941"/>
            <a:ext cx="8255236" cy="37927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a:extLst>
              <a:ext uri="{FF2B5EF4-FFF2-40B4-BE49-F238E27FC236}">
                <a16:creationId xmlns:a16="http://schemas.microsoft.com/office/drawing/2014/main" id="{29B15ACC-8240-B78E-CCA7-BE3AC74EFA04}"/>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17862" t="12863" r="19050" b="11111"/>
          <a:stretch/>
        </p:blipFill>
        <p:spPr bwMode="auto">
          <a:xfrm>
            <a:off x="16818429" y="12503983"/>
            <a:ext cx="5140375" cy="7005997"/>
          </a:xfrm>
          <a:prstGeom prst="rect">
            <a:avLst/>
          </a:prstGeom>
          <a:noFill/>
          <a:ln>
            <a:solidFill>
              <a:srgbClr val="8C0B42"/>
            </a:solidFill>
            <a:prstDash val="dash"/>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951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7010</TotalTime>
  <Words>915</Words>
  <Application>Microsoft Macintosh PowerPoint</Application>
  <PresentationFormat>Custom</PresentationFormat>
  <Paragraphs>54</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Aptos</vt:lpstr>
      <vt:lpstr>Arial</vt:lpstr>
      <vt:lpstr>Calibri</vt:lpstr>
      <vt:lpstr>Calibri Light</vt:lpstr>
      <vt:lpstr>Courier New</vt:lpstr>
      <vt:lpstr>Times New Roman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Furth</dc:creator>
  <cp:lastModifiedBy>Elizabeth Williams</cp:lastModifiedBy>
  <cp:revision>22</cp:revision>
  <dcterms:created xsi:type="dcterms:W3CDTF">2022-02-28T20:15:53Z</dcterms:created>
  <dcterms:modified xsi:type="dcterms:W3CDTF">2025-06-19T16:10:43Z</dcterms:modified>
</cp:coreProperties>
</file>